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Lst>
  <p:notesMasterIdLst>
    <p:notesMasterId r:id="rId67"/>
  </p:notesMasterIdLst>
  <p:sldIdLst>
    <p:sldId id="318" r:id="rId6"/>
    <p:sldId id="257" r:id="rId7"/>
    <p:sldId id="259" r:id="rId8"/>
    <p:sldId id="260" r:id="rId9"/>
    <p:sldId id="261" r:id="rId10"/>
    <p:sldId id="262" r:id="rId11"/>
    <p:sldId id="263" r:id="rId12"/>
    <p:sldId id="264" r:id="rId13"/>
    <p:sldId id="265" r:id="rId14"/>
    <p:sldId id="266" r:id="rId15"/>
    <p:sldId id="267" r:id="rId16"/>
    <p:sldId id="268" r:id="rId17"/>
    <p:sldId id="258" r:id="rId18"/>
    <p:sldId id="269"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14AA6-1B65-4C68-BC45-886C51412DAB}" type="datetimeFigureOut">
              <a:rPr lang="en-US" smtClean="0"/>
              <a:t>5/4/2015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BBF0D-1B16-4C46-93F9-5936BD6EEC99}" type="slidenum">
              <a:rPr lang="en-US" smtClean="0"/>
              <a:t>‹#›</a:t>
            </a:fld>
            <a:endParaRPr lang="en-US"/>
          </a:p>
        </p:txBody>
      </p:sp>
    </p:spTree>
    <p:extLst>
      <p:ext uri="{BB962C8B-B14F-4D97-AF65-F5344CB8AC3E}">
        <p14:creationId xmlns:p14="http://schemas.microsoft.com/office/powerpoint/2010/main" val="112575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6D2C986-5C87-41BA-AF44-08C2946EA986}" type="slidenum">
              <a:rPr lang="en-US">
                <a:solidFill>
                  <a:prstClr val="black"/>
                </a:solidFill>
              </a:rPr>
              <a:pPr/>
              <a:t>5</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Austrian Monk, born 1822 in the Czech Republic. Studied science and mathematics at Univ. of Vienna. Spent 14 years working in the monastery and teaching at the high school. He was also in charge of the garden.  His work in the garden would change biology forever.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F934450-DB0D-4BD6-98E3-99417A61A62E}" type="slidenum">
              <a:rPr lang="en-US">
                <a:solidFill>
                  <a:prstClr val="black"/>
                </a:solidFill>
              </a:rPr>
              <a:pPr/>
              <a:t>6</a:t>
            </a:fld>
            <a:endParaRPr 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When Mendel began his experiments, he knew that the male part of each flower makes pollen, which contains the plant’s male reproductive cells, called sperm.  The female portion of each flower produces reproductive cells called eggs.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042AC3C-E8A8-488D-A69A-F35F1834FE0A}" type="slidenum">
              <a:rPr lang="en-US">
                <a:solidFill>
                  <a:prstClr val="black"/>
                </a:solidFill>
              </a:rPr>
              <a:pPr/>
              <a:t>16</a:t>
            </a:fld>
            <a:endParaRPr 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P generation – F1 generation – F2 generation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typical human cell contains 46 chromosomes, arranged in 23 pairs. Why do our chromosomes come in pairs?</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C0DF7A-B4FC-4680-A9AA-733D05AD8545}" type="slidenum">
              <a:rPr lang="en-US">
                <a:solidFill>
                  <a:prstClr val="black"/>
                </a:solidFill>
              </a:rPr>
              <a:pPr>
                <a:defRPr/>
              </a:pPr>
              <a:t>49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21C60C-C858-4657-B87F-51B32C1AFACC}"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263954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1C60C-C858-4657-B87F-51B32C1AFACC}"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95976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1C60C-C858-4657-B87F-51B32C1AFACC}"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622774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4293C0-0EA7-4640-8E2F-704C622B8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043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2381A59-4F7F-45FA-B3D4-EB0C97E33A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6839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8617034-306A-49A8-BC5F-591CF650AAF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1018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5174CC7-BC14-442F-828A-43A4CDA1F50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93641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4CB6F8B-ED87-4F21-9CFE-3CE995F87CA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65450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973CE6F-B077-4BAE-A3B4-26506D71793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14414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2871438-4771-4667-8585-41CA61F50CD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181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1AD467-B57D-4FF8-9D01-B3D7A75DAA3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96308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1C60C-C858-4657-B87F-51B32C1AFACC}"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4216057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052535A-D049-47F7-98C1-59C1C9A8C8A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61996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6504F1A-6430-461F-87BA-1AE518DDE90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8665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EF7AF1-5757-4476-BD97-E439C6869EE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91635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19F4B52-8976-42F5-B1AC-BCE31A2C82BE}" type="slidenum">
              <a:rPr lang="en-US" smtClean="0"/>
              <a:pPr>
                <a:defRPr/>
              </a:pPr>
              <a:t>‹#›</a:t>
            </a:fld>
            <a:endParaRPr lang="en-US" dirty="0"/>
          </a:p>
        </p:txBody>
      </p:sp>
    </p:spTree>
    <p:extLst>
      <p:ext uri="{BB962C8B-B14F-4D97-AF65-F5344CB8AC3E}">
        <p14:creationId xmlns:p14="http://schemas.microsoft.com/office/powerpoint/2010/main" val="857715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FE00A79A-D066-4E79-90A0-F7B1833A665F}" type="slidenum">
              <a:rPr lang="en-US" smtClean="0">
                <a:solidFill>
                  <a:prstClr val="black"/>
                </a:solidFill>
              </a:rPr>
              <a:pPr>
                <a:def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42172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pPr>
              <a:defRPr/>
            </a:pPr>
            <a:fld id="{19E7912E-6DA3-40A5-B57F-002BE0580E51}" type="slidenum">
              <a:rPr lang="en-US" smtClean="0">
                <a:solidFill>
                  <a:prstClr val="white"/>
                </a:solidFill>
              </a:rPr>
              <a:pPr>
                <a:def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42849279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3E816012-EE1D-43F4-9DF6-A18A0BC8DDA3}" type="slidenum">
              <a:rPr lang="en-US" smtClean="0">
                <a:solidFill>
                  <a:prstClr val="white"/>
                </a:solidFill>
              </a:rPr>
              <a:pPr>
                <a:def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45296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pPr>
              <a:defRPr/>
            </a:pPr>
            <a:fld id="{C8E4AAD5-6746-438D-8637-2AF54D4D6E81}"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02071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pPr>
              <a:defRPr/>
            </a:pPr>
            <a:fld id="{EC2DB58E-8C54-4355-888D-C772A102BAC2}"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93577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pPr>
              <a:defRPr/>
            </a:pPr>
            <a:fld id="{0EEBA8E9-0CA0-4884-B9EE-EF9E80C865D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871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1C60C-C858-4657-B87F-51B32C1AFACC}"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3227062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pPr>
              <a:defRPr/>
            </a:pPr>
            <a:fld id="{3AF1B4F6-2193-4A73-B7F5-1AD87030E00E}"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932869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6D04F6F-6EE6-4225-B4EB-FC03BAA53E8B}"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white"/>
              </a:solidFill>
              <a:latin typeface="Arial"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white"/>
              </a:solidFill>
              <a:latin typeface="Arial"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193860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E67C348B-A258-4E93-A1A3-8076773C8C2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278790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DBCA293A-E81D-4BDB-A87A-062ECDC6B90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127715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2787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1978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3144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9860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5162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96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1C60C-C858-4657-B87F-51B32C1AFACC}"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4134348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014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5691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3267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2567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246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5ACE4-2608-4545-AB17-889F7FE834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8214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018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060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85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43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21C60C-C858-4657-B87F-51B32C1AFACC}" type="datetimeFigureOut">
              <a:rPr lang="en-US" smtClean="0"/>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4153876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812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711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683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396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2303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22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36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21C60C-C858-4657-B87F-51B32C1AFACC}" type="datetimeFigureOut">
              <a:rPr lang="en-US" smtClean="0"/>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383578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1C60C-C858-4657-B87F-51B32C1AFACC}" type="datetimeFigureOut">
              <a:rPr lang="en-US" smtClean="0"/>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161684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C60C-C858-4657-B87F-51B32C1AFACC}"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161606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C60C-C858-4657-B87F-51B32C1AFACC}"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E6CA4-A259-4178-91EF-096BB10C445B}" type="slidenum">
              <a:rPr lang="en-US" smtClean="0"/>
              <a:t>‹#›</a:t>
            </a:fld>
            <a:endParaRPr lang="en-US"/>
          </a:p>
        </p:txBody>
      </p:sp>
    </p:spTree>
    <p:extLst>
      <p:ext uri="{BB962C8B-B14F-4D97-AF65-F5344CB8AC3E}">
        <p14:creationId xmlns:p14="http://schemas.microsoft.com/office/powerpoint/2010/main" val="185435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1C60C-C858-4657-B87F-51B32C1AFACC}" type="datetimeFigureOut">
              <a:rPr lang="en-US" smtClean="0"/>
              <a:t>5/4/2015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E6CA4-A259-4178-91EF-096BB10C445B}" type="slidenum">
              <a:rPr lang="en-US" smtClean="0"/>
              <a:t>‹#›</a:t>
            </a:fld>
            <a:endParaRPr lang="en-US"/>
          </a:p>
        </p:txBody>
      </p:sp>
    </p:spTree>
    <p:extLst>
      <p:ext uri="{BB962C8B-B14F-4D97-AF65-F5344CB8AC3E}">
        <p14:creationId xmlns:p14="http://schemas.microsoft.com/office/powerpoint/2010/main" val="145300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dirty="0">
              <a:solidFill>
                <a:prstClr val="black">
                  <a:tint val="75000"/>
                </a:prstClr>
              </a:solidFill>
              <a:latin typeface="Verdana"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dirty="0">
              <a:solidFill>
                <a:prstClr val="black">
                  <a:tint val="75000"/>
                </a:prstClr>
              </a:solidFill>
              <a:latin typeface="Verdana"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E73EAA6-3166-4866-8F77-55EA24D098E1}" type="slidenum">
              <a:rPr lang="en-US">
                <a:solidFill>
                  <a:prstClr val="black">
                    <a:tint val="75000"/>
                  </a:prstClr>
                </a:solidFill>
                <a:latin typeface="Verdana" pitchFamily="34" charset="0"/>
              </a:rPr>
              <a:pPr eaLnBrk="0" fontAlgn="base" hangingPunct="0">
                <a:spcBef>
                  <a:spcPct val="0"/>
                </a:spcBef>
                <a:spcAft>
                  <a:spcPct val="0"/>
                </a:spcAft>
                <a:defRPr/>
              </a:pPr>
              <a:t>‹#›</a:t>
            </a:fld>
            <a:endParaRPr lang="en-US" dirty="0">
              <a:solidFill>
                <a:prstClr val="black">
                  <a:tint val="75000"/>
                </a:prstClr>
              </a:solidFill>
              <a:latin typeface="Verdana" pitchFamily="34" charset="0"/>
            </a:endParaRPr>
          </a:p>
        </p:txBody>
      </p:sp>
    </p:spTree>
    <p:extLst>
      <p:ext uri="{BB962C8B-B14F-4D97-AF65-F5344CB8AC3E}">
        <p14:creationId xmlns:p14="http://schemas.microsoft.com/office/powerpoint/2010/main" val="2820054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endParaRPr kumimoji="0" lang="en-US" dirty="0" smtClean="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dirty="0">
              <a:solidFill>
                <a:prstClr val="black"/>
              </a:solidFill>
              <a:latin typeface="Arial"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dirty="0">
              <a:solidFill>
                <a:prstClr val="black"/>
              </a:solidFill>
              <a:latin typeface="Arial"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3A6901D0-7175-4868-9EDD-7F1684A08820}" type="slidenum">
              <a:rPr lang="en-US" smtClean="0">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2398686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E806F-F138-4BEF-8D28-8F5FC4875F92}" type="datetimeFigureOut">
              <a:rPr lang="en-US" smtClean="0">
                <a:solidFill>
                  <a:prstClr val="black">
                    <a:tint val="75000"/>
                  </a:prstClr>
                </a:solidFill>
              </a:rPr>
              <a:pPr/>
              <a:t>5/4/2015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E9862-EFD5-4CE6-98F2-30DFC693CB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223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4A1E7-60D3-485F-961E-D36E03880D8B}" type="datetimeFigureOut">
              <a:rPr lang="en-US" smtClean="0">
                <a:solidFill>
                  <a:prstClr val="black">
                    <a:tint val="75000"/>
                  </a:prstClr>
                </a:solidFill>
              </a:rPr>
              <a:pPr/>
              <a:t>5/4/2015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EB056-F923-4604-A5A9-A06BDCD58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1825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0"/>
            <a:ext cx="8229600" cy="5668963"/>
          </a:xfrm>
        </p:spPr>
        <p:txBody>
          <a:bodyPr>
            <a:normAutofit/>
          </a:bodyPr>
          <a:lstStyle/>
          <a:p>
            <a:pPr marL="0" indent="0">
              <a:buNone/>
            </a:pPr>
            <a:r>
              <a:rPr lang="en-US" dirty="0" smtClean="0"/>
              <a:t>			</a:t>
            </a:r>
          </a:p>
          <a:p>
            <a:pPr marL="0" indent="0">
              <a:buNone/>
            </a:pPr>
            <a:r>
              <a:rPr lang="en-US" dirty="0" smtClean="0"/>
              <a:t>		</a:t>
            </a:r>
            <a:r>
              <a:rPr lang="en-US" sz="8000" b="1" dirty="0" smtClean="0">
                <a:ln w="28575">
                  <a:solidFill>
                    <a:srgbClr val="FF0000"/>
                  </a:solidFill>
                </a:ln>
              </a:rPr>
              <a:t>Genetics </a:t>
            </a:r>
          </a:p>
          <a:p>
            <a:pPr marL="457200" lvl="1" indent="0">
              <a:buNone/>
            </a:pPr>
            <a:r>
              <a:rPr lang="en-US" sz="8000" b="1" dirty="0" smtClean="0">
                <a:ln w="28575">
                  <a:solidFill>
                    <a:srgbClr val="FF0000"/>
                  </a:solidFill>
                </a:ln>
              </a:rPr>
              <a:t>   		And</a:t>
            </a:r>
          </a:p>
          <a:p>
            <a:pPr marL="457200" lvl="1" indent="0">
              <a:buNone/>
            </a:pPr>
            <a:r>
              <a:rPr lang="en-US" sz="8000" b="1" dirty="0" smtClean="0">
                <a:ln w="28575">
                  <a:solidFill>
                    <a:srgbClr val="FF0000"/>
                  </a:solidFill>
                </a:ln>
              </a:rPr>
              <a:t>		Heredity</a:t>
            </a:r>
          </a:p>
        </p:txBody>
      </p:sp>
    </p:spTree>
    <p:extLst>
      <p:ext uri="{BB962C8B-B14F-4D97-AF65-F5344CB8AC3E}">
        <p14:creationId xmlns:p14="http://schemas.microsoft.com/office/powerpoint/2010/main" val="419104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1017587"/>
          </a:xfrm>
        </p:spPr>
        <p:txBody>
          <a:bodyPr/>
          <a:lstStyle/>
          <a:p>
            <a:pPr eaLnBrk="1" hangingPunct="1"/>
            <a:r>
              <a:rPr lang="en-US" sz="4000" b="1" dirty="0" smtClean="0">
                <a:solidFill>
                  <a:srgbClr val="6E1486"/>
                </a:solidFill>
              </a:rPr>
              <a:t>   11.1</a:t>
            </a:r>
            <a:r>
              <a:rPr lang="en-US" sz="4000" b="1" dirty="0" smtClean="0"/>
              <a:t> </a:t>
            </a:r>
            <a:r>
              <a:rPr lang="en-US" sz="4000" b="1" dirty="0" smtClean="0">
                <a:solidFill>
                  <a:srgbClr val="6E1486"/>
                </a:solidFill>
              </a:rPr>
              <a:t>The Work of </a:t>
            </a:r>
            <a:r>
              <a:rPr lang="en-US" sz="4000" b="1" dirty="0" err="1" smtClean="0">
                <a:solidFill>
                  <a:srgbClr val="6E1486"/>
                </a:solidFill>
              </a:rPr>
              <a:t>Gregor</a:t>
            </a:r>
            <a:r>
              <a:rPr lang="en-US" sz="4000" b="1" dirty="0" smtClean="0">
                <a:solidFill>
                  <a:srgbClr val="6E1486"/>
                </a:solidFill>
              </a:rPr>
              <a:t> Mendel</a:t>
            </a:r>
            <a:endParaRPr lang="en-US" sz="4000" dirty="0" smtClean="0"/>
          </a:p>
        </p:txBody>
      </p:sp>
      <p:sp>
        <p:nvSpPr>
          <p:cNvPr id="16387" name="Rectangle 3"/>
          <p:cNvSpPr>
            <a:spLocks noGrp="1" noChangeArrowheads="1"/>
          </p:cNvSpPr>
          <p:nvPr>
            <p:ph idx="1"/>
          </p:nvPr>
        </p:nvSpPr>
        <p:spPr>
          <a:xfrm>
            <a:off x="457200" y="1752600"/>
            <a:ext cx="8229600" cy="4378325"/>
          </a:xfrm>
        </p:spPr>
        <p:txBody>
          <a:bodyPr/>
          <a:lstStyle/>
          <a:p>
            <a:pPr eaLnBrk="1" hangingPunct="1">
              <a:buFont typeface="Wingdings" pitchFamily="2" charset="2"/>
              <a:buChar char="Ø"/>
            </a:pPr>
            <a:r>
              <a:rPr lang="en-US" sz="2400" dirty="0" smtClean="0"/>
              <a:t>Mendel studied and crossed 7 different pea plant traits.  Remember, a </a:t>
            </a:r>
            <a:r>
              <a:rPr lang="en-US" sz="2400" b="1" i="1" dirty="0" smtClean="0">
                <a:ln>
                  <a:solidFill>
                    <a:srgbClr val="FFFF00"/>
                  </a:solidFill>
                </a:ln>
              </a:rPr>
              <a:t>trait</a:t>
            </a:r>
            <a:r>
              <a:rPr lang="en-US" sz="2400" b="1" i="1" dirty="0" smtClean="0"/>
              <a:t> </a:t>
            </a:r>
            <a:r>
              <a:rPr lang="en-US" sz="2400" dirty="0" smtClean="0"/>
              <a:t>is a specific characteristic (plant height, seed color…) that varies from on individual to another.</a:t>
            </a:r>
          </a:p>
          <a:p>
            <a:pPr eaLnBrk="1" hangingPunct="1">
              <a:buFont typeface="Wingdings" pitchFamily="2" charset="2"/>
              <a:buNone/>
            </a:pPr>
            <a:endParaRPr lang="en-US" sz="2400" dirty="0" smtClean="0"/>
          </a:p>
          <a:p>
            <a:pPr eaLnBrk="1" hangingPunct="1">
              <a:buFont typeface="Wingdings" pitchFamily="2" charset="2"/>
              <a:buChar char="Ø"/>
            </a:pPr>
            <a:r>
              <a:rPr lang="en-US" sz="2400" dirty="0" smtClean="0"/>
              <a:t>Original pair of plants – </a:t>
            </a:r>
            <a:r>
              <a:rPr lang="en-US" sz="2400" b="1" dirty="0" smtClean="0"/>
              <a:t>P </a:t>
            </a:r>
            <a:r>
              <a:rPr lang="en-US" sz="2400" dirty="0" smtClean="0"/>
              <a:t>(parental generation)</a:t>
            </a:r>
          </a:p>
          <a:p>
            <a:pPr eaLnBrk="1" hangingPunct="1">
              <a:buFont typeface="Wingdings" pitchFamily="2" charset="2"/>
              <a:buNone/>
            </a:pPr>
            <a:endParaRPr lang="en-US" sz="2400" dirty="0" smtClean="0"/>
          </a:p>
          <a:p>
            <a:pPr eaLnBrk="1" hangingPunct="1">
              <a:buFont typeface="Wingdings" pitchFamily="2" charset="2"/>
              <a:buChar char="Ø"/>
            </a:pPr>
            <a:r>
              <a:rPr lang="en-US" sz="2400" dirty="0" smtClean="0"/>
              <a:t>First generation offspring (first filial) </a:t>
            </a:r>
            <a:r>
              <a:rPr lang="en-US" sz="2400" b="1" dirty="0" smtClean="0"/>
              <a:t>F</a:t>
            </a:r>
            <a:r>
              <a:rPr lang="en-US" sz="2400" b="1" baseline="-25000" dirty="0" smtClean="0"/>
              <a:t>1</a:t>
            </a:r>
          </a:p>
          <a:p>
            <a:pPr eaLnBrk="1" hangingPunct="1">
              <a:buFont typeface="Wingdings" pitchFamily="2" charset="2"/>
              <a:buNone/>
            </a:pPr>
            <a:endParaRPr lang="en-US" sz="2400" b="1" baseline="-25000" dirty="0" smtClean="0"/>
          </a:p>
          <a:p>
            <a:pPr eaLnBrk="1" hangingPunct="1">
              <a:buFont typeface="Wingdings" pitchFamily="2" charset="2"/>
              <a:buChar char="Ø"/>
            </a:pPr>
            <a:r>
              <a:rPr lang="en-US" sz="2400" dirty="0" smtClean="0"/>
              <a:t>Second generation offspring (second filial) </a:t>
            </a:r>
            <a:r>
              <a:rPr lang="en-US" sz="2400" b="1" dirty="0" smtClean="0"/>
              <a:t>F</a:t>
            </a:r>
            <a:r>
              <a:rPr lang="en-US" sz="2400" b="1" baseline="-25000" dirty="0" smtClean="0"/>
              <a:t>2</a:t>
            </a:r>
            <a:endParaRPr lang="en-US" sz="2400" dirty="0" smtClean="0"/>
          </a:p>
        </p:txBody>
      </p:sp>
    </p:spTree>
    <p:extLst>
      <p:ext uri="{BB962C8B-B14F-4D97-AF65-F5344CB8AC3E}">
        <p14:creationId xmlns:p14="http://schemas.microsoft.com/office/powerpoint/2010/main" val="268734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lgn="ctr" eaLnBrk="1" hangingPunct="1"/>
            <a:r>
              <a:rPr lang="en-US" sz="4000" b="1" dirty="0" smtClean="0">
                <a:solidFill>
                  <a:srgbClr val="6E1486"/>
                </a:solidFill>
              </a:rPr>
              <a:t>11.1</a:t>
            </a:r>
            <a:r>
              <a:rPr lang="en-US" sz="4000" b="1" dirty="0" smtClean="0"/>
              <a:t> </a:t>
            </a:r>
            <a:r>
              <a:rPr lang="en-US" sz="4000" b="1" dirty="0" smtClean="0">
                <a:solidFill>
                  <a:srgbClr val="6E1486"/>
                </a:solidFill>
              </a:rPr>
              <a:t>The Work of </a:t>
            </a:r>
            <a:r>
              <a:rPr lang="en-US" sz="4000" b="1" dirty="0" err="1" smtClean="0">
                <a:solidFill>
                  <a:srgbClr val="6E1486"/>
                </a:solidFill>
              </a:rPr>
              <a:t>Gregor</a:t>
            </a:r>
            <a:r>
              <a:rPr lang="en-US" sz="4000" b="1" dirty="0" smtClean="0">
                <a:solidFill>
                  <a:srgbClr val="6E1486"/>
                </a:solidFill>
              </a:rPr>
              <a:t> Mendel</a:t>
            </a:r>
            <a:br>
              <a:rPr lang="en-US" sz="4000" b="1" dirty="0" smtClean="0">
                <a:solidFill>
                  <a:srgbClr val="6E1486"/>
                </a:solidFill>
              </a:rPr>
            </a:br>
            <a:r>
              <a:rPr lang="en-US" sz="4000" b="1" dirty="0" smtClean="0"/>
              <a:t>Mendel’s 7 F</a:t>
            </a:r>
            <a:r>
              <a:rPr lang="en-US" sz="4000" b="1" baseline="-25000" dirty="0" smtClean="0"/>
              <a:t>1 </a:t>
            </a:r>
            <a:r>
              <a:rPr lang="en-US" sz="4000" b="1" dirty="0" smtClean="0"/>
              <a:t>Crosses on Pea Plants</a:t>
            </a:r>
          </a:p>
        </p:txBody>
      </p:sp>
      <p:sp>
        <p:nvSpPr>
          <p:cNvPr id="17411" name="Rectangle 3"/>
          <p:cNvSpPr>
            <a:spLocks noGrp="1" noChangeArrowheads="1"/>
          </p:cNvSpPr>
          <p:nvPr>
            <p:ph idx="1"/>
          </p:nvPr>
        </p:nvSpPr>
        <p:spPr>
          <a:xfrm>
            <a:off x="1066800" y="1600200"/>
            <a:ext cx="7086600" cy="4525963"/>
          </a:xfrm>
        </p:spPr>
        <p:txBody>
          <a:bodyPr/>
          <a:lstStyle/>
          <a:p>
            <a:pPr eaLnBrk="1" hangingPunct="1">
              <a:buFont typeface="Wingdings" pitchFamily="2" charset="2"/>
              <a:buNone/>
            </a:pPr>
            <a:endParaRPr lang="en-US" dirty="0" smtClean="0"/>
          </a:p>
        </p:txBody>
      </p:sp>
      <p:pic>
        <p:nvPicPr>
          <p:cNvPr id="17412" name="Picture 4" descr="mendelpeaplant"/>
          <p:cNvPicPr>
            <a:picLocks noChangeAspect="1" noChangeArrowheads="1"/>
          </p:cNvPicPr>
          <p:nvPr/>
        </p:nvPicPr>
        <p:blipFill>
          <a:blip r:embed="rId2" cstate="print"/>
          <a:srcRect/>
          <a:stretch>
            <a:fillRect/>
          </a:stretch>
        </p:blipFill>
        <p:spPr bwMode="auto">
          <a:xfrm>
            <a:off x="1066800" y="1600200"/>
            <a:ext cx="7086600" cy="4495800"/>
          </a:xfrm>
          <a:prstGeom prst="rect">
            <a:avLst/>
          </a:prstGeom>
          <a:noFill/>
          <a:ln w="9525">
            <a:noFill/>
            <a:miter lim="800000"/>
            <a:headEnd/>
            <a:tailEnd/>
          </a:ln>
        </p:spPr>
      </p:pic>
    </p:spTree>
    <p:extLst>
      <p:ext uri="{BB962C8B-B14F-4D97-AF65-F5344CB8AC3E}">
        <p14:creationId xmlns:p14="http://schemas.microsoft.com/office/powerpoint/2010/main" val="3319925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944562"/>
          </a:xfrm>
        </p:spPr>
        <p:txBody>
          <a:bodyPr>
            <a:normAutofit fontScale="90000"/>
          </a:bodyPr>
          <a:lstStyle/>
          <a:p>
            <a:pPr algn="ct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br>
              <a:rPr lang="en-US" b="1" dirty="0" smtClean="0">
                <a:solidFill>
                  <a:srgbClr val="6E1486"/>
                </a:solidFill>
              </a:rPr>
            </a:br>
            <a:r>
              <a:rPr lang="en-US" b="1" i="1" dirty="0" smtClean="0"/>
              <a:t>Some Latin…</a:t>
            </a:r>
          </a:p>
        </p:txBody>
      </p:sp>
      <p:sp>
        <p:nvSpPr>
          <p:cNvPr id="18435" name="Rectangle 3"/>
          <p:cNvSpPr>
            <a:spLocks noGrp="1" noChangeArrowheads="1"/>
          </p:cNvSpPr>
          <p:nvPr>
            <p:ph idx="1"/>
          </p:nvPr>
        </p:nvSpPr>
        <p:spPr>
          <a:xfrm>
            <a:off x="457200" y="1371600"/>
            <a:ext cx="8229600" cy="5334000"/>
          </a:xfrm>
        </p:spPr>
        <p:txBody>
          <a:bodyPr>
            <a:normAutofit fontScale="92500" lnSpcReduction="20000"/>
          </a:bodyPr>
          <a:lstStyle/>
          <a:p>
            <a:pPr eaLnBrk="1" hangingPunct="1">
              <a:buFont typeface="Wingdings" panose="05000000000000000000" pitchFamily="2" charset="2"/>
              <a:buChar char="Ø"/>
            </a:pPr>
            <a:r>
              <a:rPr lang="en-US" b="1" i="1" dirty="0" err="1" smtClean="0">
                <a:solidFill>
                  <a:srgbClr val="FF0000"/>
                </a:solidFill>
              </a:rPr>
              <a:t>Filius</a:t>
            </a:r>
            <a:r>
              <a:rPr lang="en-US" i="1" dirty="0" smtClean="0"/>
              <a:t> </a:t>
            </a:r>
            <a:r>
              <a:rPr lang="en-US" dirty="0" smtClean="0"/>
              <a:t>and </a:t>
            </a:r>
            <a:r>
              <a:rPr lang="en-US" b="1" i="1" dirty="0" err="1" smtClean="0">
                <a:solidFill>
                  <a:srgbClr val="FF0000"/>
                </a:solidFill>
              </a:rPr>
              <a:t>filia</a:t>
            </a:r>
            <a:r>
              <a:rPr lang="en-US" i="1" dirty="0" smtClean="0"/>
              <a:t> </a:t>
            </a:r>
            <a:r>
              <a:rPr lang="en-US" dirty="0" smtClean="0"/>
              <a:t>are Latin words for </a:t>
            </a:r>
            <a:r>
              <a:rPr lang="en-US" b="1" dirty="0" smtClean="0"/>
              <a:t>“son” </a:t>
            </a:r>
            <a:r>
              <a:rPr lang="en-US" dirty="0" smtClean="0"/>
              <a:t>and </a:t>
            </a:r>
            <a:r>
              <a:rPr lang="en-US" b="1" dirty="0" smtClean="0"/>
              <a:t>“daughter” </a:t>
            </a:r>
            <a:r>
              <a:rPr lang="en-US" dirty="0" smtClean="0"/>
              <a:t>respectively.</a:t>
            </a:r>
          </a:p>
          <a:p>
            <a:pPr eaLnBrk="1" hangingPunct="1">
              <a:buFont typeface="Wingdings" panose="05000000000000000000" pitchFamily="2" charset="2"/>
              <a:buChar char="Ø"/>
            </a:pPr>
            <a:r>
              <a:rPr lang="en-US" dirty="0" smtClean="0"/>
              <a:t>The offspring of crosses between parents with different traits are called </a:t>
            </a:r>
            <a:r>
              <a:rPr lang="en-US" b="1" i="1" dirty="0" smtClean="0">
                <a:ln>
                  <a:solidFill>
                    <a:srgbClr val="FFFF00"/>
                  </a:solidFill>
                </a:ln>
              </a:rPr>
              <a:t>hybrids</a:t>
            </a:r>
            <a:r>
              <a:rPr lang="en-US" b="1" i="1" dirty="0" smtClean="0"/>
              <a:t>. </a:t>
            </a:r>
          </a:p>
          <a:p>
            <a:pPr>
              <a:buFont typeface="Wingdings" panose="05000000000000000000" pitchFamily="2" charset="2"/>
              <a:buChar char="Ø"/>
            </a:pPr>
            <a:r>
              <a:rPr lang="en-US" b="1" dirty="0"/>
              <a:t>An individual’s characteristics are determined by factors that are passed from one parental generation to the next.</a:t>
            </a:r>
            <a:endParaRPr lang="en-US" dirty="0"/>
          </a:p>
          <a:p>
            <a:pPr>
              <a:buFont typeface="Wingdings" panose="05000000000000000000" pitchFamily="2" charset="2"/>
              <a:buChar char="Ø"/>
            </a:pPr>
            <a:r>
              <a:rPr lang="en-US" dirty="0"/>
              <a:t>Scientists call the chemical factors that determine traits </a:t>
            </a:r>
            <a:r>
              <a:rPr lang="en-US" b="1" i="1" dirty="0">
                <a:ln>
                  <a:solidFill>
                    <a:srgbClr val="FFFF00"/>
                  </a:solidFill>
                </a:ln>
              </a:rPr>
              <a:t>genes</a:t>
            </a:r>
            <a:r>
              <a:rPr lang="en-US" b="1" i="1" dirty="0"/>
              <a:t>.  </a:t>
            </a:r>
          </a:p>
          <a:p>
            <a:pPr>
              <a:buFont typeface="Wingdings" panose="05000000000000000000" pitchFamily="2" charset="2"/>
              <a:buChar char="Ø"/>
            </a:pPr>
            <a:r>
              <a:rPr lang="en-US" dirty="0"/>
              <a:t>The different forms of a gene are called </a:t>
            </a:r>
            <a:r>
              <a:rPr lang="en-US" b="1" i="1" dirty="0">
                <a:ln>
                  <a:solidFill>
                    <a:srgbClr val="FFFF00"/>
                  </a:solidFill>
                </a:ln>
              </a:rPr>
              <a:t>alleles</a:t>
            </a:r>
            <a:r>
              <a:rPr lang="en-US" b="1" i="1" dirty="0"/>
              <a:t>. </a:t>
            </a:r>
            <a:r>
              <a:rPr lang="en-US" dirty="0"/>
              <a:t>The gene for pea shape, for example, has two alleles – one for round peas and another for wrinkled peas.</a:t>
            </a:r>
            <a:endParaRPr lang="en-US" b="1" i="1" dirty="0"/>
          </a:p>
          <a:p>
            <a:pPr eaLnBrk="1" hangingPunct="1">
              <a:buFont typeface="Wingdings" panose="05000000000000000000" pitchFamily="2" charset="2"/>
              <a:buChar char="Ø"/>
            </a:pPr>
            <a:endParaRPr lang="en-US" i="1" dirty="0" smtClean="0"/>
          </a:p>
        </p:txBody>
      </p:sp>
    </p:spTree>
    <p:extLst>
      <p:ext uri="{BB962C8B-B14F-4D97-AF65-F5344CB8AC3E}">
        <p14:creationId xmlns:p14="http://schemas.microsoft.com/office/powerpoint/2010/main" val="437500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solidFill>
                  <a:srgbClr val="6E1486"/>
                </a:solidFill>
              </a:rPr>
              <a:t>11.1</a:t>
            </a:r>
            <a:r>
              <a:rPr lang="en-US" b="1" dirty="0"/>
              <a:t> </a:t>
            </a:r>
            <a:r>
              <a:rPr lang="en-US" b="1" dirty="0">
                <a:solidFill>
                  <a:srgbClr val="6E1486"/>
                </a:solidFill>
              </a:rPr>
              <a:t>The Work of </a:t>
            </a:r>
            <a:r>
              <a:rPr lang="en-US" b="1" dirty="0" err="1">
                <a:solidFill>
                  <a:srgbClr val="6E1486"/>
                </a:solidFill>
              </a:rPr>
              <a:t>Gregor</a:t>
            </a:r>
            <a:r>
              <a:rPr lang="en-US" b="1" dirty="0">
                <a:solidFill>
                  <a:srgbClr val="6E1486"/>
                </a:solidFill>
              </a:rPr>
              <a:t> Mendel</a:t>
            </a:r>
            <a:endParaRPr lang="en-US" dirty="0"/>
          </a:p>
        </p:txBody>
      </p:sp>
      <p:sp>
        <p:nvSpPr>
          <p:cNvPr id="3" name="Content Placeholder 2"/>
          <p:cNvSpPr>
            <a:spLocks noGrp="1"/>
          </p:cNvSpPr>
          <p:nvPr>
            <p:ph idx="1"/>
          </p:nvPr>
        </p:nvSpPr>
        <p:spPr>
          <a:xfrm>
            <a:off x="381000" y="838200"/>
            <a:ext cx="8305800" cy="5867400"/>
          </a:xfrm>
        </p:spPr>
        <p:txBody>
          <a:bodyPr>
            <a:normAutofit fontScale="85000" lnSpcReduction="10000"/>
          </a:bodyPr>
          <a:lstStyle/>
          <a:p>
            <a:pPr>
              <a:buFont typeface="Wingdings" pitchFamily="2" charset="2"/>
              <a:buChar char="Ø"/>
            </a:pPr>
            <a:r>
              <a:rPr lang="en-US" dirty="0"/>
              <a:t>What were those F</a:t>
            </a:r>
            <a:r>
              <a:rPr lang="en-US" baseline="-25000" dirty="0"/>
              <a:t>1 </a:t>
            </a:r>
            <a:r>
              <a:rPr lang="en-US" dirty="0"/>
              <a:t>hybrid plants like?  Did the characters of the parent plants blend in the offspring</a:t>
            </a:r>
            <a:r>
              <a:rPr lang="en-US" dirty="0" smtClean="0"/>
              <a:t>?</a:t>
            </a:r>
            <a:endParaRPr lang="en-US" dirty="0"/>
          </a:p>
          <a:p>
            <a:pPr>
              <a:buFont typeface="Wingdings" pitchFamily="2" charset="2"/>
              <a:buChar char="Ø"/>
            </a:pPr>
            <a:r>
              <a:rPr lang="en-US" dirty="0"/>
              <a:t>To Mendel’s surprise – </a:t>
            </a:r>
            <a:r>
              <a:rPr lang="en-US" b="1" dirty="0"/>
              <a:t>NO!</a:t>
            </a:r>
            <a:r>
              <a:rPr lang="en-US" dirty="0"/>
              <a:t> All of the offspring had the character of only one of the parents.  In each cross, the character of the other parent seemed to disappear</a:t>
            </a:r>
            <a:r>
              <a:rPr lang="en-US" dirty="0" smtClean="0"/>
              <a:t>.</a:t>
            </a:r>
          </a:p>
          <a:p>
            <a:pPr>
              <a:buFont typeface="Wingdings" pitchFamily="2" charset="2"/>
              <a:buChar char="Ø"/>
            </a:pPr>
            <a:endParaRPr lang="en-US" dirty="0" smtClean="0"/>
          </a:p>
          <a:p>
            <a:pPr>
              <a:buFont typeface="Wingdings" pitchFamily="2" charset="2"/>
              <a:buChar char="Ø"/>
            </a:pPr>
            <a:r>
              <a:rPr lang="en-US" dirty="0" smtClean="0"/>
              <a:t>Mendel </a:t>
            </a:r>
            <a:r>
              <a:rPr lang="en-US" dirty="0"/>
              <a:t>drew two conclusions…</a:t>
            </a:r>
          </a:p>
          <a:p>
            <a:pPr marL="533400" indent="-533400">
              <a:buNone/>
            </a:pPr>
            <a:endParaRPr lang="en-US" dirty="0"/>
          </a:p>
          <a:p>
            <a:pPr marL="533400" indent="-533400">
              <a:buFont typeface="Wingdings" pitchFamily="2" charset="2"/>
              <a:buAutoNum type="arabicPeriod"/>
            </a:pPr>
            <a:r>
              <a:rPr lang="en-US" dirty="0"/>
              <a:t>Biological inheritance is determined by factors that are passed from one generation to the next generation.</a:t>
            </a:r>
          </a:p>
          <a:p>
            <a:pPr marL="533400" indent="-533400">
              <a:buFont typeface="Wingdings" pitchFamily="2" charset="2"/>
              <a:buAutoNum type="arabicPeriod"/>
            </a:pPr>
            <a:endParaRPr lang="en-US" dirty="0"/>
          </a:p>
          <a:p>
            <a:pPr marL="533400" indent="-533400">
              <a:buFont typeface="Wingdings" pitchFamily="2" charset="2"/>
              <a:buAutoNum type="arabicPeriod"/>
            </a:pPr>
            <a:r>
              <a:rPr lang="en-US" dirty="0"/>
              <a:t>The </a:t>
            </a:r>
            <a:r>
              <a:rPr lang="en-US" b="1" dirty="0"/>
              <a:t>Principle of Dominance</a:t>
            </a:r>
            <a:r>
              <a:rPr lang="en-US" dirty="0"/>
              <a:t> stated that </a:t>
            </a:r>
            <a:r>
              <a:rPr lang="en-US" b="1" i="1" dirty="0">
                <a:solidFill>
                  <a:srgbClr val="7030A0"/>
                </a:solidFill>
              </a:rPr>
              <a:t>some alleles are dominant and others are recessive</a:t>
            </a:r>
          </a:p>
          <a:p>
            <a:pPr>
              <a:buFont typeface="Wingdings" pitchFamily="2" charset="2"/>
              <a:buChar char="Ø"/>
            </a:pPr>
            <a:endParaRPr lang="en-US" dirty="0"/>
          </a:p>
          <a:p>
            <a:endParaRPr lang="en-US" dirty="0"/>
          </a:p>
        </p:txBody>
      </p:sp>
    </p:spTree>
    <p:extLst>
      <p:ext uri="{BB962C8B-B14F-4D97-AF65-F5344CB8AC3E}">
        <p14:creationId xmlns:p14="http://schemas.microsoft.com/office/powerpoint/2010/main" val="103654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solidFill>
                  <a:srgbClr val="6E1486"/>
                </a:solidFill>
              </a:rPr>
              <a:t>11.1</a:t>
            </a:r>
            <a:r>
              <a:rPr lang="en-US" b="1" dirty="0"/>
              <a:t> </a:t>
            </a:r>
            <a:r>
              <a:rPr lang="en-US" b="1" dirty="0">
                <a:solidFill>
                  <a:srgbClr val="6E1486"/>
                </a:solidFill>
              </a:rPr>
              <a:t>The Work of </a:t>
            </a:r>
            <a:r>
              <a:rPr lang="en-US" b="1" dirty="0" err="1">
                <a:solidFill>
                  <a:srgbClr val="6E1486"/>
                </a:solidFill>
              </a:rPr>
              <a:t>Gregor</a:t>
            </a:r>
            <a:r>
              <a:rPr lang="en-US" b="1" dirty="0">
                <a:solidFill>
                  <a:srgbClr val="6E1486"/>
                </a:solidFill>
              </a:rPr>
              <a:t> Mendel</a:t>
            </a:r>
            <a:endParaRPr lang="en-US" dirty="0"/>
          </a:p>
        </p:txBody>
      </p:sp>
      <p:sp>
        <p:nvSpPr>
          <p:cNvPr id="3" name="Content Placeholder 2"/>
          <p:cNvSpPr>
            <a:spLocks noGrp="1"/>
          </p:cNvSpPr>
          <p:nvPr>
            <p:ph idx="1"/>
          </p:nvPr>
        </p:nvSpPr>
        <p:spPr>
          <a:xfrm>
            <a:off x="457200" y="838200"/>
            <a:ext cx="8229600" cy="5867400"/>
          </a:xfrm>
        </p:spPr>
        <p:txBody>
          <a:bodyPr>
            <a:normAutofit lnSpcReduction="10000"/>
          </a:bodyPr>
          <a:lstStyle/>
          <a:p>
            <a:pPr>
              <a:buFont typeface="Wingdings" pitchFamily="2" charset="2"/>
              <a:buChar char="Ø"/>
            </a:pPr>
            <a:r>
              <a:rPr lang="en-US" sz="2800" dirty="0"/>
              <a:t>Your cells, like the pea plant’s cells, have two alleles for each gene – one for each chromosome of a homologous pair. The term </a:t>
            </a:r>
            <a:r>
              <a:rPr lang="en-US" sz="2800" b="1" i="1" dirty="0">
                <a:ln>
                  <a:solidFill>
                    <a:srgbClr val="FFFF00"/>
                  </a:solidFill>
                </a:ln>
              </a:rPr>
              <a:t>homozygous</a:t>
            </a:r>
            <a:r>
              <a:rPr lang="en-US" sz="2800" b="1" i="1" dirty="0"/>
              <a:t> </a:t>
            </a:r>
            <a:r>
              <a:rPr lang="en-US" sz="2800" dirty="0"/>
              <a:t>(HOH-</a:t>
            </a:r>
            <a:r>
              <a:rPr lang="en-US" sz="2800" dirty="0" err="1"/>
              <a:t>moh</a:t>
            </a:r>
            <a:r>
              <a:rPr lang="en-US" sz="2800" dirty="0"/>
              <a:t>-ZY-</a:t>
            </a:r>
            <a:r>
              <a:rPr lang="en-US" sz="2800" dirty="0" err="1"/>
              <a:t>guhs</a:t>
            </a:r>
            <a:r>
              <a:rPr lang="en-US" sz="2800" dirty="0"/>
              <a:t>) means the two alleles of a gene are the same (for example, both alleles are for round peas)      </a:t>
            </a:r>
          </a:p>
          <a:p>
            <a:pPr>
              <a:buNone/>
            </a:pPr>
            <a:r>
              <a:rPr lang="en-US" sz="2800" b="1" dirty="0"/>
              <a:t>		</a:t>
            </a:r>
            <a:r>
              <a:rPr lang="en-US" sz="2800" b="1" dirty="0" smtClean="0"/>
              <a:t>		</a:t>
            </a:r>
            <a:r>
              <a:rPr lang="en-US" sz="2800" b="1" u="sng" dirty="0" smtClean="0"/>
              <a:t>RR</a:t>
            </a:r>
            <a:r>
              <a:rPr lang="en-US" sz="2800" b="1" dirty="0" smtClean="0"/>
              <a:t>  </a:t>
            </a:r>
            <a:r>
              <a:rPr lang="en-US" sz="2800" dirty="0"/>
              <a:t>or</a:t>
            </a:r>
            <a:r>
              <a:rPr lang="en-US" sz="2800" b="1" dirty="0"/>
              <a:t> </a:t>
            </a:r>
            <a:r>
              <a:rPr lang="en-US" sz="2800" b="1" u="sng" dirty="0" err="1" smtClean="0"/>
              <a:t>rr</a:t>
            </a:r>
            <a:endParaRPr lang="en-US" sz="2800" b="1" u="sng" dirty="0" smtClean="0"/>
          </a:p>
          <a:p>
            <a:pPr>
              <a:lnSpc>
                <a:spcPct val="90000"/>
              </a:lnSpc>
              <a:buFont typeface="Wingdings" pitchFamily="2" charset="2"/>
              <a:buChar char="Ø"/>
            </a:pPr>
            <a:r>
              <a:rPr lang="en-US" sz="2800" dirty="0"/>
              <a:t>The term </a:t>
            </a:r>
            <a:r>
              <a:rPr lang="en-US" sz="2800" b="1" i="1" dirty="0">
                <a:ln>
                  <a:solidFill>
                    <a:srgbClr val="FFFF00"/>
                  </a:solidFill>
                </a:ln>
              </a:rPr>
              <a:t>heterozygous</a:t>
            </a:r>
            <a:r>
              <a:rPr lang="en-US" sz="2800" b="1" i="1" dirty="0"/>
              <a:t> </a:t>
            </a:r>
            <a:r>
              <a:rPr lang="en-US" sz="2800" dirty="0"/>
              <a:t>(HEHT-</a:t>
            </a:r>
            <a:r>
              <a:rPr lang="en-US" sz="2800" dirty="0" err="1"/>
              <a:t>uhr</a:t>
            </a:r>
            <a:r>
              <a:rPr lang="en-US" sz="2800" dirty="0"/>
              <a:t>-uh-ZY-</a:t>
            </a:r>
            <a:r>
              <a:rPr lang="en-US" sz="2800" dirty="0" err="1"/>
              <a:t>guhs</a:t>
            </a:r>
            <a:r>
              <a:rPr lang="en-US" sz="2800" dirty="0"/>
              <a:t>) means the two alleles are different – for example, one allele is for wrinkled peas and one is for round peas)</a:t>
            </a:r>
          </a:p>
          <a:p>
            <a:pPr>
              <a:lnSpc>
                <a:spcPct val="90000"/>
              </a:lnSpc>
              <a:buNone/>
            </a:pPr>
            <a:r>
              <a:rPr lang="en-US" sz="2800" dirty="0"/>
              <a:t>				</a:t>
            </a:r>
            <a:r>
              <a:rPr lang="en-US" sz="2800" b="1" dirty="0"/>
              <a:t>Rr</a:t>
            </a:r>
          </a:p>
          <a:p>
            <a:pPr>
              <a:lnSpc>
                <a:spcPct val="90000"/>
              </a:lnSpc>
              <a:buFont typeface="Wingdings" pitchFamily="2" charset="2"/>
              <a:buChar char="Ø"/>
            </a:pPr>
            <a:r>
              <a:rPr lang="en-US" sz="2800" dirty="0"/>
              <a:t>For Mendel’s peas, if a plant was heterozygous for pea shape, the pea shape would be round. This is because the allele for round peas is </a:t>
            </a:r>
            <a:r>
              <a:rPr lang="en-US" sz="2800" b="1" i="1" dirty="0">
                <a:ln>
                  <a:solidFill>
                    <a:srgbClr val="FFFF00"/>
                  </a:solidFill>
                </a:ln>
              </a:rPr>
              <a:t>dominant</a:t>
            </a:r>
            <a:r>
              <a:rPr lang="en-US" sz="2800" dirty="0"/>
              <a:t> or expressed when two different alleles are present.</a:t>
            </a:r>
          </a:p>
          <a:p>
            <a:pPr>
              <a:buFont typeface="Wingdings" panose="05000000000000000000" pitchFamily="2" charset="2"/>
              <a:buChar char="Ø"/>
            </a:pPr>
            <a:endParaRPr lang="en-US" sz="2800" b="1" u="sng" dirty="0"/>
          </a:p>
          <a:p>
            <a:endParaRPr lang="en-US" dirty="0"/>
          </a:p>
        </p:txBody>
      </p:sp>
    </p:spTree>
    <p:extLst>
      <p:ext uri="{BB962C8B-B14F-4D97-AF65-F5344CB8AC3E}">
        <p14:creationId xmlns:p14="http://schemas.microsoft.com/office/powerpoint/2010/main" val="240766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914400"/>
          </a:xfrm>
        </p:spPr>
        <p:txBody>
          <a:bodyPr/>
          <a:lstStyle/>
          <a:p>
            <a:pPr eaLnBrk="1" hangingPunct="1"/>
            <a:r>
              <a:rPr lang="en-US" b="1" dirty="0" smtClean="0">
                <a:solidFill>
                  <a:srgbClr val="6E1486"/>
                </a:solidFill>
              </a:rPr>
              <a:t>  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endParaRPr lang="en-US" dirty="0" smtClean="0"/>
          </a:p>
        </p:txBody>
      </p:sp>
      <p:sp>
        <p:nvSpPr>
          <p:cNvPr id="24579" name="Rectangle 3"/>
          <p:cNvSpPr>
            <a:spLocks noGrp="1" noChangeArrowheads="1"/>
          </p:cNvSpPr>
          <p:nvPr>
            <p:ph idx="1"/>
          </p:nvPr>
        </p:nvSpPr>
        <p:spPr>
          <a:xfrm>
            <a:off x="228600" y="990600"/>
            <a:ext cx="8686800" cy="5715000"/>
          </a:xfrm>
        </p:spPr>
        <p:txBody>
          <a:bodyPr>
            <a:normAutofit fontScale="92500" lnSpcReduction="10000"/>
          </a:bodyPr>
          <a:lstStyle/>
          <a:p>
            <a:pPr eaLnBrk="1" hangingPunct="1">
              <a:lnSpc>
                <a:spcPct val="90000"/>
              </a:lnSpc>
              <a:buFont typeface="Wingdings" pitchFamily="2" charset="2"/>
              <a:buChar char="Ø"/>
            </a:pPr>
            <a:r>
              <a:rPr lang="en-US" sz="2800" dirty="0" smtClean="0"/>
              <a:t>Mendel studied traits that had just 2 alleles, one dominant and one recessive.  The allele for tall plants was dominant and the allele for short plants was recessive. However, most traits involve much more complicated patterns of inheritance.</a:t>
            </a:r>
          </a:p>
          <a:p>
            <a:pPr eaLnBrk="1" hangingPunct="1">
              <a:lnSpc>
                <a:spcPct val="90000"/>
              </a:lnSpc>
              <a:buFont typeface="Wingdings" pitchFamily="2" charset="2"/>
              <a:buChar char="Ø"/>
            </a:pPr>
            <a:endParaRPr lang="en-US" sz="2800" dirty="0" smtClean="0"/>
          </a:p>
          <a:p>
            <a:pPr eaLnBrk="1" hangingPunct="1">
              <a:lnSpc>
                <a:spcPct val="90000"/>
              </a:lnSpc>
              <a:buFont typeface="Wingdings" pitchFamily="2" charset="2"/>
              <a:buChar char="Ø"/>
            </a:pPr>
            <a:r>
              <a:rPr lang="en-US" sz="2800" b="1" dirty="0" smtClean="0"/>
              <a:t>DOMINANT ALLELES – CAPITAL LETTERS</a:t>
            </a:r>
            <a:endParaRPr lang="en-US" sz="2800" dirty="0" smtClean="0"/>
          </a:p>
          <a:p>
            <a:pPr eaLnBrk="1" hangingPunct="1">
              <a:lnSpc>
                <a:spcPct val="90000"/>
              </a:lnSpc>
              <a:buFont typeface="Wingdings" pitchFamily="2" charset="2"/>
              <a:buChar char="Ø"/>
            </a:pPr>
            <a:r>
              <a:rPr lang="en-US" sz="2800" b="1" dirty="0" smtClean="0"/>
              <a:t>recessive alleles – lower case letters</a:t>
            </a:r>
          </a:p>
          <a:p>
            <a:pPr marL="0" indent="0" eaLnBrk="1" hangingPunct="1">
              <a:lnSpc>
                <a:spcPct val="90000"/>
              </a:lnSpc>
              <a:buNone/>
            </a:pPr>
            <a:endParaRPr lang="en-US" sz="2800" b="1" dirty="0" smtClean="0"/>
          </a:p>
          <a:p>
            <a:pPr>
              <a:buFont typeface="Wingdings" pitchFamily="2" charset="2"/>
              <a:buChar char="Ø"/>
            </a:pPr>
            <a:r>
              <a:rPr lang="en-US" sz="2800" dirty="0"/>
              <a:t>A </a:t>
            </a:r>
            <a:r>
              <a:rPr lang="en-US" sz="2800" b="1" i="1" dirty="0"/>
              <a:t>recessive</a:t>
            </a:r>
            <a:r>
              <a:rPr lang="en-US" sz="2800" dirty="0"/>
              <a:t> </a:t>
            </a:r>
            <a:r>
              <a:rPr lang="en-US" sz="2800" b="1" dirty="0"/>
              <a:t>allele</a:t>
            </a:r>
            <a:r>
              <a:rPr lang="en-US" sz="2800" dirty="0"/>
              <a:t> is expressed only when there are two copies of the recessive allele. </a:t>
            </a:r>
          </a:p>
          <a:p>
            <a:pPr>
              <a:buNone/>
            </a:pPr>
            <a:endParaRPr lang="en-US" sz="2800" dirty="0"/>
          </a:p>
          <a:p>
            <a:pPr>
              <a:buFont typeface="Wingdings" pitchFamily="2" charset="2"/>
              <a:buChar char="Ø"/>
            </a:pPr>
            <a:r>
              <a:rPr lang="en-US" sz="2800" dirty="0"/>
              <a:t>A </a:t>
            </a:r>
            <a:r>
              <a:rPr lang="en-US" sz="2800" b="1" i="1" dirty="0"/>
              <a:t>dominant</a:t>
            </a:r>
            <a:r>
              <a:rPr lang="en-US" sz="2800" b="1" dirty="0"/>
              <a:t> allele</a:t>
            </a:r>
            <a:r>
              <a:rPr lang="en-US" sz="2800" dirty="0"/>
              <a:t> is </a:t>
            </a:r>
            <a:r>
              <a:rPr lang="en-US" sz="2800" i="1" dirty="0"/>
              <a:t>not better or stronger or more common; it is simply the allele that is expressed when there are 2 different alleles</a:t>
            </a:r>
            <a:r>
              <a:rPr lang="en-US" sz="2800" dirty="0"/>
              <a:t>. </a:t>
            </a:r>
          </a:p>
          <a:p>
            <a:pPr eaLnBrk="1" hangingPunct="1">
              <a:lnSpc>
                <a:spcPct val="90000"/>
              </a:lnSpc>
              <a:buFont typeface="Wingdings" pitchFamily="2" charset="2"/>
              <a:buChar char="Ø"/>
            </a:pPr>
            <a:endParaRPr lang="en-US" sz="2800" b="1" dirty="0" smtClean="0"/>
          </a:p>
        </p:txBody>
      </p:sp>
    </p:spTree>
    <p:extLst>
      <p:ext uri="{BB962C8B-B14F-4D97-AF65-F5344CB8AC3E}">
        <p14:creationId xmlns:p14="http://schemas.microsoft.com/office/powerpoint/2010/main" val="170786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normAutofit fontScale="90000"/>
          </a:bodyPr>
          <a:lstStyle/>
          <a:p>
            <a:pPr algn="ctr" eaLnBrk="1" hangingPunct="1"/>
            <a:r>
              <a:rPr lang="en-US" sz="4000" dirty="0" smtClean="0"/>
              <a:t>Mendel’s Pea Plants </a:t>
            </a:r>
            <a:br>
              <a:rPr lang="en-US" sz="4000" dirty="0" smtClean="0"/>
            </a:br>
            <a:r>
              <a:rPr lang="en-US" sz="4000" dirty="0" smtClean="0"/>
              <a:t>                                      </a:t>
            </a:r>
          </a:p>
        </p:txBody>
      </p:sp>
      <p:sp>
        <p:nvSpPr>
          <p:cNvPr id="26627" name="Rectangle 3"/>
          <p:cNvSpPr>
            <a:spLocks noGrp="1" noChangeArrowheads="1"/>
          </p:cNvSpPr>
          <p:nvPr>
            <p:ph idx="1"/>
          </p:nvPr>
        </p:nvSpPr>
        <p:spPr>
          <a:xfrm>
            <a:off x="457200" y="1752600"/>
            <a:ext cx="8229600" cy="4373563"/>
          </a:xfrm>
        </p:spPr>
        <p:txBody>
          <a:bodyPr/>
          <a:lstStyle/>
          <a:p>
            <a:pPr eaLnBrk="1" hangingPunct="1">
              <a:buFont typeface="Wingdings" pitchFamily="2" charset="2"/>
              <a:buNone/>
            </a:pPr>
            <a:endParaRPr lang="en-US" smtClean="0"/>
          </a:p>
        </p:txBody>
      </p:sp>
      <p:pic>
        <p:nvPicPr>
          <p:cNvPr id="26628" name="Picture 4" descr="mendelpeaplant2"/>
          <p:cNvPicPr>
            <a:picLocks noChangeAspect="1" noChangeArrowheads="1"/>
          </p:cNvPicPr>
          <p:nvPr/>
        </p:nvPicPr>
        <p:blipFill>
          <a:blip r:embed="rId3" cstate="print"/>
          <a:srcRect/>
          <a:stretch>
            <a:fillRect/>
          </a:stretch>
        </p:blipFill>
        <p:spPr bwMode="auto">
          <a:xfrm>
            <a:off x="457200" y="1143000"/>
            <a:ext cx="8229600" cy="5410200"/>
          </a:xfrm>
          <a:prstGeom prst="rect">
            <a:avLst/>
          </a:prstGeom>
          <a:noFill/>
          <a:ln w="9525">
            <a:noFill/>
            <a:miter lim="800000"/>
            <a:headEnd/>
            <a:tailEnd/>
          </a:ln>
        </p:spPr>
      </p:pic>
      <p:sp>
        <p:nvSpPr>
          <p:cNvPr id="4" name="TextBox 3"/>
          <p:cNvSpPr txBox="1"/>
          <p:nvPr/>
        </p:nvSpPr>
        <p:spPr>
          <a:xfrm>
            <a:off x="3207327" y="960581"/>
            <a:ext cx="685800" cy="584775"/>
          </a:xfrm>
          <a:prstGeom prst="rect">
            <a:avLst/>
          </a:prstGeom>
          <a:noFill/>
        </p:spPr>
        <p:txBody>
          <a:bodyPr wrap="square" rtlCol="0">
            <a:spAutoFit/>
          </a:bodyPr>
          <a:lstStyle/>
          <a:p>
            <a:r>
              <a:rPr lang="en-US" sz="3200" b="1" dirty="0" smtClean="0"/>
              <a:t>F</a:t>
            </a:r>
            <a:r>
              <a:rPr lang="en-US" b="1" dirty="0" smtClean="0"/>
              <a:t>1</a:t>
            </a:r>
            <a:endParaRPr lang="en-US" sz="3200" b="1" dirty="0"/>
          </a:p>
        </p:txBody>
      </p:sp>
      <p:sp>
        <p:nvSpPr>
          <p:cNvPr id="5" name="TextBox 4"/>
          <p:cNvSpPr txBox="1"/>
          <p:nvPr/>
        </p:nvSpPr>
        <p:spPr>
          <a:xfrm>
            <a:off x="1295400" y="990600"/>
            <a:ext cx="762000" cy="584775"/>
          </a:xfrm>
          <a:prstGeom prst="rect">
            <a:avLst/>
          </a:prstGeom>
          <a:noFill/>
        </p:spPr>
        <p:txBody>
          <a:bodyPr wrap="square" rtlCol="0">
            <a:spAutoFit/>
          </a:bodyPr>
          <a:lstStyle/>
          <a:p>
            <a:r>
              <a:rPr lang="en-US" sz="3200" b="1" dirty="0" smtClean="0"/>
              <a:t>P</a:t>
            </a:r>
            <a:endParaRPr lang="en-US" sz="3200" b="1" dirty="0"/>
          </a:p>
        </p:txBody>
      </p:sp>
      <p:sp>
        <p:nvSpPr>
          <p:cNvPr id="7" name="TextBox 6"/>
          <p:cNvSpPr txBox="1"/>
          <p:nvPr/>
        </p:nvSpPr>
        <p:spPr>
          <a:xfrm>
            <a:off x="6477000" y="990600"/>
            <a:ext cx="685800" cy="584775"/>
          </a:xfrm>
          <a:prstGeom prst="rect">
            <a:avLst/>
          </a:prstGeom>
          <a:noFill/>
        </p:spPr>
        <p:txBody>
          <a:bodyPr wrap="square" rtlCol="0">
            <a:spAutoFit/>
          </a:bodyPr>
          <a:lstStyle/>
          <a:p>
            <a:r>
              <a:rPr lang="en-US" sz="3200" b="1" dirty="0" smtClean="0"/>
              <a:t>F</a:t>
            </a:r>
            <a:r>
              <a:rPr lang="en-US" b="1" dirty="0" smtClean="0"/>
              <a:t>2</a:t>
            </a:r>
            <a:endParaRPr lang="en-US" sz="3200" b="1" dirty="0"/>
          </a:p>
        </p:txBody>
      </p:sp>
    </p:spTree>
    <p:extLst>
      <p:ext uri="{BB962C8B-B14F-4D97-AF65-F5344CB8AC3E}">
        <p14:creationId xmlns:p14="http://schemas.microsoft.com/office/powerpoint/2010/main" val="3559590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1066800"/>
          </a:xfrm>
        </p:spPr>
        <p:txBody>
          <a:bodyPr>
            <a:normAutofit fontScale="90000"/>
          </a:bodyPr>
          <a:lstStyle/>
          <a:p>
            <a:pPr algn="ct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br>
              <a:rPr lang="en-US" b="1" dirty="0" smtClean="0">
                <a:solidFill>
                  <a:srgbClr val="6E1486"/>
                </a:solidFill>
              </a:rPr>
            </a:br>
            <a:r>
              <a:rPr lang="en-US" sz="3600" b="1" dirty="0" smtClean="0">
                <a:solidFill>
                  <a:srgbClr val="0E8C1A"/>
                </a:solidFill>
              </a:rPr>
              <a:t>Segregation</a:t>
            </a:r>
          </a:p>
        </p:txBody>
      </p:sp>
      <p:sp>
        <p:nvSpPr>
          <p:cNvPr id="27651" name="Rectangle 3"/>
          <p:cNvSpPr>
            <a:spLocks noGrp="1" noChangeArrowheads="1"/>
          </p:cNvSpPr>
          <p:nvPr>
            <p:ph idx="1"/>
          </p:nvPr>
        </p:nvSpPr>
        <p:spPr>
          <a:xfrm>
            <a:off x="152400" y="1219200"/>
            <a:ext cx="8915400" cy="5562600"/>
          </a:xfrm>
        </p:spPr>
        <p:txBody>
          <a:bodyPr/>
          <a:lstStyle/>
          <a:p>
            <a:pPr eaLnBrk="1" hangingPunct="1">
              <a:buFont typeface="Wingdings" pitchFamily="2" charset="2"/>
              <a:buChar char="Ø"/>
            </a:pPr>
            <a:r>
              <a:rPr lang="en-US" sz="2400" b="1" dirty="0" smtClean="0"/>
              <a:t>How are different forms of a gene distributed to an offspring?</a:t>
            </a:r>
          </a:p>
          <a:p>
            <a:pPr marL="0" indent="0" eaLnBrk="1" hangingPunct="1">
              <a:buNone/>
            </a:pPr>
            <a:r>
              <a:rPr lang="en-US" b="1" dirty="0" smtClean="0"/>
              <a:t>	</a:t>
            </a:r>
            <a:r>
              <a:rPr lang="en-US" sz="2400" b="1" dirty="0" smtClean="0"/>
              <a:t>During </a:t>
            </a:r>
            <a:r>
              <a:rPr lang="en-US" sz="2400" b="1" dirty="0" smtClean="0">
                <a:ln>
                  <a:solidFill>
                    <a:srgbClr val="FFFF00"/>
                  </a:solidFill>
                </a:ln>
              </a:rPr>
              <a:t>gamete</a:t>
            </a:r>
            <a:r>
              <a:rPr lang="en-US" sz="2400" b="1" dirty="0" smtClean="0"/>
              <a:t> formation </a:t>
            </a:r>
            <a:r>
              <a:rPr lang="en-US" sz="2400" b="1" dirty="0" smtClean="0">
                <a:solidFill>
                  <a:srgbClr val="FF0000"/>
                </a:solidFill>
              </a:rPr>
              <a:t>(the sex cells)</a:t>
            </a:r>
            <a:r>
              <a:rPr lang="en-US" sz="2400" b="1" dirty="0" smtClean="0"/>
              <a:t>, the alleles for 	each gene </a:t>
            </a:r>
            <a:r>
              <a:rPr lang="en-US" sz="2400" b="1" dirty="0" smtClean="0">
                <a:ln>
                  <a:solidFill>
                    <a:srgbClr val="FFFF00"/>
                  </a:solidFill>
                </a:ln>
              </a:rPr>
              <a:t>segregate</a:t>
            </a:r>
            <a:r>
              <a:rPr lang="en-US" sz="2400" b="1" dirty="0" smtClean="0"/>
              <a:t> from each other, so that each 	gamete carries only one allele for each gene.</a:t>
            </a:r>
            <a:endParaRPr lang="en-US" b="1" dirty="0" smtClean="0"/>
          </a:p>
          <a:p>
            <a:pPr eaLnBrk="1" hangingPunct="1">
              <a:buFont typeface="Wingdings" pitchFamily="2" charset="2"/>
              <a:buChar char="Ø"/>
            </a:pPr>
            <a:r>
              <a:rPr lang="en-US" sz="2400" dirty="0" smtClean="0"/>
              <a:t>Mendel’s work didn’t just stop with crossing parent plants. Where did the recessive alleles go? Did they just disappear, or were they still present in the new plants?</a:t>
            </a:r>
          </a:p>
          <a:p>
            <a:pPr marL="0" indent="0" eaLnBrk="1" hangingPunct="1">
              <a:buNone/>
            </a:pPr>
            <a:endParaRPr lang="en-US" sz="2400" dirty="0" smtClean="0"/>
          </a:p>
          <a:p>
            <a:pPr>
              <a:buFont typeface="Wingdings" pitchFamily="2" charset="2"/>
              <a:buChar char="Ø"/>
            </a:pPr>
            <a:r>
              <a:rPr lang="en-US" sz="2400" dirty="0"/>
              <a:t>Mendel allowed all 7 kinds of F</a:t>
            </a:r>
            <a:r>
              <a:rPr lang="en-US" sz="2400" baseline="-25000" dirty="0"/>
              <a:t>1 </a:t>
            </a:r>
            <a:r>
              <a:rPr lang="en-US" sz="2400" dirty="0"/>
              <a:t>hybrids to self-pollinate. (He crossed the F</a:t>
            </a:r>
            <a:r>
              <a:rPr lang="en-US" sz="2400" baseline="-25000" dirty="0"/>
              <a:t>1 </a:t>
            </a:r>
            <a:r>
              <a:rPr lang="en-US" sz="2400" dirty="0"/>
              <a:t>generation with itself.)</a:t>
            </a:r>
          </a:p>
          <a:p>
            <a:pPr>
              <a:buNone/>
            </a:pPr>
            <a:endParaRPr lang="en-US" sz="2400" dirty="0"/>
          </a:p>
          <a:p>
            <a:pPr>
              <a:buFont typeface="Wingdings" pitchFamily="2" charset="2"/>
              <a:buChar char="Ø"/>
            </a:pPr>
            <a:r>
              <a:rPr lang="en-US" sz="2400" dirty="0"/>
              <a:t>Remember that the offspring of the F</a:t>
            </a:r>
            <a:r>
              <a:rPr lang="en-US" sz="2400" baseline="-25000" dirty="0"/>
              <a:t>1 </a:t>
            </a:r>
            <a:r>
              <a:rPr lang="en-US" sz="2400" dirty="0"/>
              <a:t>cross are called F</a:t>
            </a:r>
            <a:r>
              <a:rPr lang="en-US" sz="2400" baseline="-25000" dirty="0"/>
              <a:t>2 </a:t>
            </a:r>
            <a:r>
              <a:rPr lang="en-US" sz="2400" dirty="0"/>
              <a:t>(second filial) generation. </a:t>
            </a:r>
          </a:p>
          <a:p>
            <a:pPr eaLnBrk="1" hangingPunct="1">
              <a:buFont typeface="Wingdings" pitchFamily="2" charset="2"/>
              <a:buChar char="Ø"/>
            </a:pPr>
            <a:endParaRPr lang="en-US" sz="2400" dirty="0" smtClean="0"/>
          </a:p>
        </p:txBody>
      </p:sp>
    </p:spTree>
    <p:extLst>
      <p:ext uri="{BB962C8B-B14F-4D97-AF65-F5344CB8AC3E}">
        <p14:creationId xmlns:p14="http://schemas.microsoft.com/office/powerpoint/2010/main" val="339012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lgn="ct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br>
              <a:rPr lang="en-US" b="1" dirty="0" smtClean="0">
                <a:solidFill>
                  <a:srgbClr val="6E1486"/>
                </a:solidFill>
              </a:rPr>
            </a:br>
            <a:r>
              <a:rPr lang="en-US" dirty="0" smtClean="0"/>
              <a:t>Results of F</a:t>
            </a:r>
            <a:r>
              <a:rPr lang="en-US" baseline="-25000" dirty="0" smtClean="0"/>
              <a:t>1 </a:t>
            </a:r>
            <a:r>
              <a:rPr lang="en-US" dirty="0" smtClean="0"/>
              <a:t>Cross</a:t>
            </a:r>
          </a:p>
        </p:txBody>
      </p:sp>
      <p:sp>
        <p:nvSpPr>
          <p:cNvPr id="29699" name="Rectangle 3"/>
          <p:cNvSpPr>
            <a:spLocks noGrp="1" noChangeArrowheads="1"/>
          </p:cNvSpPr>
          <p:nvPr>
            <p:ph idx="1"/>
          </p:nvPr>
        </p:nvSpPr>
        <p:spPr/>
        <p:txBody>
          <a:bodyPr/>
          <a:lstStyle/>
          <a:p>
            <a:pPr eaLnBrk="1" hangingPunct="1">
              <a:buFont typeface="Wingdings" pitchFamily="2" charset="2"/>
              <a:buNone/>
            </a:pPr>
            <a:endParaRPr lang="en-US" smtClean="0"/>
          </a:p>
        </p:txBody>
      </p:sp>
      <p:pic>
        <p:nvPicPr>
          <p:cNvPr id="29700" name="Picture 7" descr="mendels-monohybrid-inheritance"/>
          <p:cNvPicPr>
            <a:picLocks noChangeAspect="1" noChangeArrowheads="1"/>
          </p:cNvPicPr>
          <p:nvPr/>
        </p:nvPicPr>
        <p:blipFill>
          <a:blip r:embed="rId2" cstate="print"/>
          <a:srcRect/>
          <a:stretch>
            <a:fillRect/>
          </a:stretch>
        </p:blipFill>
        <p:spPr bwMode="auto">
          <a:xfrm>
            <a:off x="457200" y="1676400"/>
            <a:ext cx="8305800" cy="5105400"/>
          </a:xfrm>
          <a:prstGeom prst="rect">
            <a:avLst/>
          </a:prstGeom>
          <a:noFill/>
          <a:ln w="9525">
            <a:noFill/>
            <a:miter lim="800000"/>
            <a:headEnd/>
            <a:tailEnd/>
          </a:ln>
        </p:spPr>
      </p:pic>
    </p:spTree>
    <p:extLst>
      <p:ext uri="{BB962C8B-B14F-4D97-AF65-F5344CB8AC3E}">
        <p14:creationId xmlns:p14="http://schemas.microsoft.com/office/powerpoint/2010/main" val="4286231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6200"/>
            <a:ext cx="8229600" cy="1143000"/>
          </a:xfrm>
        </p:spPr>
        <p:txBody>
          <a:bodyPr>
            <a:normAutofit fontScale="90000"/>
          </a:bodyPr>
          <a:lstStyle/>
          <a:p>
            <a:pPr algn="ct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br>
              <a:rPr lang="en-US" b="1" dirty="0" smtClean="0">
                <a:solidFill>
                  <a:srgbClr val="6E1486"/>
                </a:solidFill>
              </a:rPr>
            </a:br>
            <a:r>
              <a:rPr lang="en-US" sz="3600" dirty="0" smtClean="0"/>
              <a:t>Mendel figured out that…</a:t>
            </a:r>
          </a:p>
        </p:txBody>
      </p:sp>
      <p:sp>
        <p:nvSpPr>
          <p:cNvPr id="30723" name="Rectangle 3"/>
          <p:cNvSpPr>
            <a:spLocks noGrp="1" noChangeArrowheads="1"/>
          </p:cNvSpPr>
          <p:nvPr>
            <p:ph idx="1"/>
          </p:nvPr>
        </p:nvSpPr>
        <p:spPr>
          <a:xfrm>
            <a:off x="457200" y="1143000"/>
            <a:ext cx="8229600" cy="5562600"/>
          </a:xfrm>
        </p:spPr>
        <p:txBody>
          <a:bodyPr>
            <a:normAutofit lnSpcReduction="10000"/>
          </a:bodyPr>
          <a:lstStyle/>
          <a:p>
            <a:pPr eaLnBrk="1" hangingPunct="1">
              <a:buFont typeface="Wingdings" pitchFamily="2" charset="2"/>
              <a:buChar char="Ø"/>
            </a:pPr>
            <a:r>
              <a:rPr lang="en-US" sz="2800" dirty="0" smtClean="0"/>
              <a:t>When each </a:t>
            </a:r>
            <a:r>
              <a:rPr lang="en-US" sz="2800" b="1" dirty="0" smtClean="0"/>
              <a:t>F</a:t>
            </a:r>
            <a:r>
              <a:rPr lang="en-US" sz="2800" b="1" baseline="-25000" dirty="0" smtClean="0"/>
              <a:t>1</a:t>
            </a:r>
            <a:r>
              <a:rPr lang="en-US" sz="2800" baseline="-25000" dirty="0" smtClean="0"/>
              <a:t> </a:t>
            </a:r>
            <a:r>
              <a:rPr lang="en-US" sz="2800" dirty="0" smtClean="0"/>
              <a:t>plant flowers and produces gametes, the two alleles segregate (separate) so that each gamete carries only a single copy of each gene.  Therefore, each F</a:t>
            </a:r>
            <a:r>
              <a:rPr lang="en-US" sz="2800" baseline="-25000" dirty="0" smtClean="0"/>
              <a:t>1 </a:t>
            </a:r>
            <a:r>
              <a:rPr lang="en-US" sz="2800" dirty="0" smtClean="0"/>
              <a:t>plant produces two types of gametes – those with the allele for tallness and those with the allele for shortness.</a:t>
            </a:r>
          </a:p>
          <a:p>
            <a:pPr>
              <a:lnSpc>
                <a:spcPct val="90000"/>
              </a:lnSpc>
              <a:buFont typeface="Wingdings" pitchFamily="2" charset="2"/>
              <a:buChar char="Ø"/>
            </a:pPr>
            <a:r>
              <a:rPr lang="en-US" sz="2800" dirty="0"/>
              <a:t>Whenever a gamete that carried the </a:t>
            </a:r>
            <a:r>
              <a:rPr lang="en-US" sz="2800" i="1" dirty="0"/>
              <a:t>t</a:t>
            </a:r>
            <a:r>
              <a:rPr lang="en-US" sz="2800" dirty="0"/>
              <a:t> allele paired with the other gamete that carried the </a:t>
            </a:r>
            <a:r>
              <a:rPr lang="en-US" sz="2800" i="1" dirty="0"/>
              <a:t>t</a:t>
            </a:r>
            <a:r>
              <a:rPr lang="en-US" sz="2800" dirty="0"/>
              <a:t> allele they produced an F</a:t>
            </a:r>
            <a:r>
              <a:rPr lang="en-US" sz="2800" baseline="-25000" dirty="0"/>
              <a:t>2 </a:t>
            </a:r>
            <a:r>
              <a:rPr lang="en-US" sz="2800" dirty="0"/>
              <a:t>plant that was short.</a:t>
            </a:r>
          </a:p>
          <a:p>
            <a:pPr>
              <a:lnSpc>
                <a:spcPct val="90000"/>
              </a:lnSpc>
              <a:buNone/>
            </a:pPr>
            <a:endParaRPr lang="en-US" sz="2800" dirty="0"/>
          </a:p>
          <a:p>
            <a:pPr>
              <a:lnSpc>
                <a:spcPct val="90000"/>
              </a:lnSpc>
              <a:buFont typeface="Wingdings" pitchFamily="2" charset="2"/>
              <a:buChar char="Ø"/>
            </a:pPr>
            <a:r>
              <a:rPr lang="en-US" sz="2800" dirty="0"/>
              <a:t>Every time one or both gametes of the pairing carried the </a:t>
            </a:r>
            <a:r>
              <a:rPr lang="en-US" sz="2800" i="1" dirty="0"/>
              <a:t>T </a:t>
            </a:r>
            <a:r>
              <a:rPr lang="en-US" sz="2800" dirty="0"/>
              <a:t>allele, the plant was tall.</a:t>
            </a:r>
          </a:p>
          <a:p>
            <a:pPr>
              <a:lnSpc>
                <a:spcPct val="90000"/>
              </a:lnSpc>
              <a:buFont typeface="Wingdings" pitchFamily="2" charset="2"/>
              <a:buChar char="Ø"/>
            </a:pPr>
            <a:endParaRPr lang="en-US" sz="2800" dirty="0"/>
          </a:p>
          <a:p>
            <a:pPr>
              <a:lnSpc>
                <a:spcPct val="90000"/>
              </a:lnSpc>
              <a:buFont typeface="Wingdings" pitchFamily="2" charset="2"/>
              <a:buChar char="Ø"/>
            </a:pPr>
            <a:r>
              <a:rPr lang="en-US" sz="2800" dirty="0"/>
              <a:t>The F</a:t>
            </a:r>
            <a:r>
              <a:rPr lang="en-US" sz="2800" baseline="-25000" dirty="0"/>
              <a:t>2 </a:t>
            </a:r>
            <a:r>
              <a:rPr lang="en-US" sz="2800" dirty="0"/>
              <a:t>generation had new combinations of </a:t>
            </a:r>
            <a:r>
              <a:rPr lang="en-US" sz="2800" dirty="0" err="1"/>
              <a:t>allelles</a:t>
            </a:r>
            <a:r>
              <a:rPr lang="en-US" sz="2800" dirty="0"/>
              <a:t>.</a:t>
            </a:r>
          </a:p>
          <a:p>
            <a:pPr marL="0" indent="0" eaLnBrk="1" hangingPunct="1">
              <a:buNone/>
            </a:pPr>
            <a:endParaRPr lang="en-US" sz="2800" dirty="0" smtClean="0"/>
          </a:p>
        </p:txBody>
      </p:sp>
    </p:spTree>
    <p:extLst>
      <p:ext uri="{BB962C8B-B14F-4D97-AF65-F5344CB8AC3E}">
        <p14:creationId xmlns:p14="http://schemas.microsoft.com/office/powerpoint/2010/main" val="1183730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838200"/>
          </a:xfrm>
        </p:spPr>
        <p:txBody>
          <a:bodyPr>
            <a:normAutofit fontScale="90000"/>
          </a:bodyPr>
          <a:lstStyle/>
          <a:p>
            <a:r>
              <a:rPr lang="en-US" b="1" dirty="0" smtClean="0"/>
              <a:t/>
            </a:r>
            <a:br>
              <a:rPr lang="en-US" b="1" dirty="0" smtClean="0"/>
            </a:br>
            <a:r>
              <a:rPr lang="en-US" b="1" dirty="0" smtClean="0"/>
              <a:t>11.1 The Work of </a:t>
            </a:r>
            <a:r>
              <a:rPr lang="en-US" b="1" dirty="0" err="1" smtClean="0"/>
              <a:t>Gregor</a:t>
            </a:r>
            <a:r>
              <a:rPr lang="en-US" b="1" dirty="0" smtClean="0"/>
              <a:t> Mendel</a:t>
            </a:r>
            <a:br>
              <a:rPr lang="en-US" b="1" dirty="0" smtClean="0"/>
            </a:br>
            <a:r>
              <a:rPr lang="en-US" sz="4000" b="1" dirty="0" smtClean="0">
                <a:solidFill>
                  <a:srgbClr val="6E1486"/>
                </a:solidFill>
              </a:rPr>
              <a:t>Key Questions</a:t>
            </a:r>
          </a:p>
        </p:txBody>
      </p:sp>
      <p:sp>
        <p:nvSpPr>
          <p:cNvPr id="4099" name="Rectangle 3"/>
          <p:cNvSpPr>
            <a:spLocks noGrp="1" noChangeArrowheads="1"/>
          </p:cNvSpPr>
          <p:nvPr>
            <p:ph idx="1"/>
          </p:nvPr>
        </p:nvSpPr>
        <p:spPr>
          <a:xfrm>
            <a:off x="0" y="1371600"/>
            <a:ext cx="9144000" cy="5410200"/>
          </a:xfrm>
        </p:spPr>
        <p:txBody>
          <a:bodyPr>
            <a:normAutofit/>
          </a:bodyPr>
          <a:lstStyle/>
          <a:p>
            <a:pPr eaLnBrk="1" hangingPunct="1">
              <a:buFont typeface="Wingdings" panose="05000000000000000000" pitchFamily="2" charset="2"/>
              <a:buChar char="Ø"/>
            </a:pPr>
            <a:r>
              <a:rPr lang="en-US" sz="2800" b="1" dirty="0" smtClean="0"/>
              <a:t>Where does an organism get its unique characteristics?</a:t>
            </a:r>
          </a:p>
          <a:p>
            <a:pPr eaLnBrk="1" hangingPunct="1">
              <a:buFont typeface="Wingdings" panose="05000000000000000000" pitchFamily="2" charset="2"/>
              <a:buChar char="Ø"/>
            </a:pPr>
            <a:r>
              <a:rPr lang="en-US" sz="2800" b="1" dirty="0" smtClean="0"/>
              <a:t>How are different forms of a gene distributed to offspring?</a:t>
            </a:r>
          </a:p>
          <a:p>
            <a:pPr marL="0" indent="0">
              <a:buNone/>
            </a:pPr>
            <a:r>
              <a:rPr lang="en-US" sz="2800" b="1" dirty="0" smtClean="0"/>
              <a:t>                                        Vocabulary</a:t>
            </a:r>
          </a:p>
          <a:p>
            <a:pPr marL="0" indent="0">
              <a:buNone/>
            </a:pPr>
            <a:r>
              <a:rPr lang="en-US" sz="2800" b="1" dirty="0" smtClean="0"/>
              <a:t>	</a:t>
            </a:r>
            <a:r>
              <a:rPr lang="en-US" sz="2800" b="1" dirty="0" smtClean="0">
                <a:ln>
                  <a:solidFill>
                    <a:srgbClr val="FFFF00"/>
                  </a:solidFill>
                </a:ln>
              </a:rPr>
              <a:t>Genetics				Allele</a:t>
            </a:r>
          </a:p>
          <a:p>
            <a:pPr marL="0" indent="0">
              <a:buNone/>
            </a:pPr>
            <a:r>
              <a:rPr lang="en-US" sz="2800" b="1" dirty="0" smtClean="0">
                <a:ln>
                  <a:solidFill>
                    <a:srgbClr val="FFFF00"/>
                  </a:solidFill>
                </a:ln>
              </a:rPr>
              <a:t>	Fertilization				Principle of dominance</a:t>
            </a:r>
          </a:p>
          <a:p>
            <a:pPr marL="0" indent="0">
              <a:buNone/>
            </a:pPr>
            <a:r>
              <a:rPr lang="en-US" sz="2800" b="1" dirty="0" smtClean="0">
                <a:ln>
                  <a:solidFill>
                    <a:srgbClr val="FFFF00"/>
                  </a:solidFill>
                </a:ln>
              </a:rPr>
              <a:t>	Trait					Segregation</a:t>
            </a:r>
          </a:p>
          <a:p>
            <a:pPr marL="0" indent="0">
              <a:buNone/>
            </a:pPr>
            <a:r>
              <a:rPr lang="en-US" sz="2800" b="1" dirty="0" smtClean="0">
                <a:ln>
                  <a:solidFill>
                    <a:srgbClr val="FFFF00"/>
                  </a:solidFill>
                </a:ln>
              </a:rPr>
              <a:t>	Hybrid				gamete</a:t>
            </a:r>
          </a:p>
          <a:p>
            <a:pPr marL="0" indent="0">
              <a:buNone/>
            </a:pPr>
            <a:r>
              <a:rPr lang="en-US" sz="2800" b="1" dirty="0" smtClean="0">
                <a:ln>
                  <a:solidFill>
                    <a:srgbClr val="FFFF00"/>
                  </a:solidFill>
                </a:ln>
              </a:rPr>
              <a:t>	Gene</a:t>
            </a:r>
          </a:p>
          <a:p>
            <a:pPr marL="0" indent="0">
              <a:buNone/>
            </a:pPr>
            <a:r>
              <a:rPr lang="en-US" sz="2800" b="1" dirty="0" smtClean="0"/>
              <a:t>			       </a:t>
            </a:r>
            <a:r>
              <a:rPr lang="en-US" sz="2800" b="1" dirty="0" smtClean="0">
                <a:ln w="19050">
                  <a:solidFill>
                    <a:srgbClr val="FF0000"/>
                  </a:solidFill>
                </a:ln>
              </a:rPr>
              <a:t>Page 308</a:t>
            </a:r>
          </a:p>
        </p:txBody>
      </p:sp>
    </p:spTree>
    <p:extLst>
      <p:ext uri="{BB962C8B-B14F-4D97-AF65-F5344CB8AC3E}">
        <p14:creationId xmlns:p14="http://schemas.microsoft.com/office/powerpoint/2010/main" val="3387003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br>
              <a:rPr lang="en-US" b="1" dirty="0" smtClean="0">
                <a:solidFill>
                  <a:srgbClr val="6E1486"/>
                </a:solidFill>
              </a:rPr>
            </a:br>
            <a:r>
              <a:rPr lang="en-US" dirty="0" smtClean="0"/>
              <a:t>Segregation of Alleles</a:t>
            </a:r>
          </a:p>
        </p:txBody>
      </p:sp>
      <p:sp>
        <p:nvSpPr>
          <p:cNvPr id="32771" name="Rectangle 3"/>
          <p:cNvSpPr>
            <a:spLocks noGrp="1" noChangeArrowheads="1"/>
          </p:cNvSpPr>
          <p:nvPr>
            <p:ph idx="1"/>
          </p:nvPr>
        </p:nvSpPr>
        <p:spPr/>
        <p:txBody>
          <a:bodyPr/>
          <a:lstStyle/>
          <a:p>
            <a:pPr eaLnBrk="1" hangingPunct="1">
              <a:buFont typeface="Wingdings" pitchFamily="2" charset="2"/>
              <a:buNone/>
            </a:pPr>
            <a:endParaRPr lang="en-US" smtClean="0"/>
          </a:p>
        </p:txBody>
      </p:sp>
      <p:pic>
        <p:nvPicPr>
          <p:cNvPr id="32772" name="Picture 4" descr="segregationOfAlleles"/>
          <p:cNvPicPr>
            <a:picLocks noChangeAspect="1" noChangeArrowheads="1"/>
          </p:cNvPicPr>
          <p:nvPr/>
        </p:nvPicPr>
        <p:blipFill>
          <a:blip r:embed="rId2" cstate="print"/>
          <a:srcRect/>
          <a:stretch>
            <a:fillRect/>
          </a:stretch>
        </p:blipFill>
        <p:spPr bwMode="auto">
          <a:xfrm>
            <a:off x="1905000" y="1752600"/>
            <a:ext cx="5791200" cy="4114800"/>
          </a:xfrm>
          <a:prstGeom prst="rect">
            <a:avLst/>
          </a:prstGeom>
          <a:noFill/>
          <a:ln w="9525">
            <a:noFill/>
            <a:miter lim="800000"/>
            <a:headEnd/>
            <a:tailEnd/>
          </a:ln>
        </p:spPr>
      </p:pic>
    </p:spTree>
    <p:extLst>
      <p:ext uri="{BB962C8B-B14F-4D97-AF65-F5344CB8AC3E}">
        <p14:creationId xmlns:p14="http://schemas.microsoft.com/office/powerpoint/2010/main" val="4272904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762000"/>
            <a:ext cx="8229600" cy="6096000"/>
          </a:xfrm>
        </p:spPr>
        <p:txBody>
          <a:bodyPr/>
          <a:lstStyle/>
          <a:p>
            <a:pPr eaLnBrk="1" hangingPunct="1"/>
            <a:r>
              <a:rPr lang="en-US" b="1" dirty="0" smtClean="0"/>
              <a:t>Pages 313 - 318</a:t>
            </a:r>
          </a:p>
          <a:p>
            <a:r>
              <a:rPr lang="en-US" b="1" dirty="0"/>
              <a:t>				Key Questions</a:t>
            </a:r>
          </a:p>
          <a:p>
            <a:pPr marL="566928" indent="-457200" eaLnBrk="1" hangingPunct="1">
              <a:buFont typeface="Wingdings" panose="05000000000000000000" pitchFamily="2" charset="2"/>
              <a:buChar char="Ø"/>
            </a:pPr>
            <a:r>
              <a:rPr lang="en-US" b="1" dirty="0" smtClean="0"/>
              <a:t>How can we use probability to predict traits?</a:t>
            </a:r>
            <a:endParaRPr lang="en-US" dirty="0" smtClean="0"/>
          </a:p>
          <a:p>
            <a:pPr marL="566928" indent="-457200" eaLnBrk="1" hangingPunct="1">
              <a:buFont typeface="Wingdings" panose="05000000000000000000" pitchFamily="2" charset="2"/>
              <a:buChar char="Ø"/>
            </a:pPr>
            <a:r>
              <a:rPr lang="en-US" b="1" dirty="0" smtClean="0"/>
              <a:t>How do alleles segregate when more than one gene is involved?</a:t>
            </a:r>
            <a:endParaRPr lang="en-US" dirty="0" smtClean="0"/>
          </a:p>
          <a:p>
            <a:pPr marL="566928" indent="-457200" eaLnBrk="1" hangingPunct="1">
              <a:buFont typeface="Wingdings" panose="05000000000000000000" pitchFamily="2" charset="2"/>
              <a:buChar char="Ø"/>
            </a:pPr>
            <a:r>
              <a:rPr lang="en-US" b="1" dirty="0" smtClean="0"/>
              <a:t>What did Mendel contribute to our understanding of genetics?</a:t>
            </a:r>
          </a:p>
          <a:p>
            <a:pPr eaLnBrk="1" hangingPunct="1">
              <a:buFontTx/>
              <a:buNone/>
            </a:pPr>
            <a:r>
              <a:rPr lang="en-US" dirty="0" smtClean="0"/>
              <a:t>				Vocabulary</a:t>
            </a:r>
          </a:p>
          <a:p>
            <a:r>
              <a:rPr lang="en-US" b="1" dirty="0" smtClean="0">
                <a:ln>
                  <a:solidFill>
                    <a:srgbClr val="FFFF00"/>
                  </a:solidFill>
                </a:ln>
              </a:rPr>
              <a:t>Probability                                 Phenotype</a:t>
            </a:r>
            <a:endParaRPr lang="en-US" b="1" dirty="0">
              <a:ln>
                <a:solidFill>
                  <a:srgbClr val="FFFF00"/>
                </a:solidFill>
              </a:ln>
            </a:endParaRPr>
          </a:p>
          <a:p>
            <a:r>
              <a:rPr lang="en-US" b="1" dirty="0">
                <a:ln>
                  <a:solidFill>
                    <a:srgbClr val="FFFF00"/>
                  </a:solidFill>
                </a:ln>
              </a:rPr>
              <a:t>Punnett </a:t>
            </a:r>
            <a:r>
              <a:rPr lang="en-US" b="1" dirty="0" smtClean="0">
                <a:ln>
                  <a:solidFill>
                    <a:srgbClr val="FFFF00"/>
                  </a:solidFill>
                </a:ln>
              </a:rPr>
              <a:t>square			        Genotype</a:t>
            </a:r>
            <a:endParaRPr lang="en-US" b="1" dirty="0">
              <a:ln>
                <a:solidFill>
                  <a:srgbClr val="FFFF00"/>
                </a:solidFill>
              </a:ln>
            </a:endParaRPr>
          </a:p>
          <a:p>
            <a:r>
              <a:rPr lang="en-US" b="1" dirty="0" smtClean="0">
                <a:ln>
                  <a:solidFill>
                    <a:srgbClr val="FFFF00"/>
                  </a:solidFill>
                </a:ln>
              </a:rPr>
              <a:t>Homozygous				Independent</a:t>
            </a:r>
            <a:endParaRPr lang="en-US" b="1" dirty="0">
              <a:ln>
                <a:solidFill>
                  <a:srgbClr val="FFFF00"/>
                </a:solidFill>
              </a:ln>
            </a:endParaRPr>
          </a:p>
          <a:p>
            <a:r>
              <a:rPr lang="en-US" b="1" dirty="0" smtClean="0">
                <a:ln>
                  <a:solidFill>
                    <a:srgbClr val="FFFF00"/>
                  </a:solidFill>
                </a:ln>
              </a:rPr>
              <a:t>Heterozygous				</a:t>
            </a:r>
            <a:r>
              <a:rPr lang="en-US" b="1" dirty="0">
                <a:ln>
                  <a:solidFill>
                    <a:srgbClr val="FFFF00"/>
                  </a:solidFill>
                </a:ln>
              </a:rPr>
              <a:t> </a:t>
            </a:r>
            <a:r>
              <a:rPr lang="en-US" b="1" dirty="0" smtClean="0">
                <a:ln>
                  <a:solidFill>
                    <a:srgbClr val="FFFF00"/>
                  </a:solidFill>
                </a:ln>
              </a:rPr>
              <a:t>   assortment</a:t>
            </a:r>
            <a:endParaRPr lang="en-US" b="1" dirty="0">
              <a:ln>
                <a:solidFill>
                  <a:srgbClr val="FFFF00"/>
                </a:solidFill>
              </a:ln>
            </a:endParaRPr>
          </a:p>
          <a:p>
            <a:pPr eaLnBrk="1" hangingPunct="1">
              <a:buFontTx/>
              <a:buNone/>
            </a:pPr>
            <a:r>
              <a:rPr lang="en-US" dirty="0" smtClean="0"/>
              <a:t>                            </a:t>
            </a:r>
            <a:r>
              <a:rPr lang="en-US" b="1" dirty="0" smtClean="0">
                <a:ln w="19050">
                  <a:solidFill>
                    <a:srgbClr val="FF0000"/>
                  </a:solidFill>
                </a:ln>
              </a:rPr>
              <a:t>Page 313</a:t>
            </a:r>
          </a:p>
        </p:txBody>
      </p:sp>
      <p:sp>
        <p:nvSpPr>
          <p:cNvPr id="4098" name="Rectangle 2"/>
          <p:cNvSpPr>
            <a:spLocks noGrp="1" noChangeArrowheads="1"/>
          </p:cNvSpPr>
          <p:nvPr>
            <p:ph type="title"/>
          </p:nvPr>
        </p:nvSpPr>
        <p:spPr>
          <a:xfrm>
            <a:off x="457200" y="457200"/>
            <a:ext cx="8229600" cy="457200"/>
          </a:xfrm>
        </p:spPr>
        <p:txBody>
          <a:bodyPr>
            <a:normAutofit fontScale="90000"/>
          </a:bodyPr>
          <a:lstStyle/>
          <a:p>
            <a:pPr algn="ctr"/>
            <a:r>
              <a:rPr lang="en-US" dirty="0" smtClean="0"/>
              <a:t/>
            </a:r>
            <a:br>
              <a:rPr lang="en-US" dirty="0" smtClean="0"/>
            </a:br>
            <a:r>
              <a:rPr lang="en-US" dirty="0"/>
              <a:t/>
            </a:r>
            <a:br>
              <a:rPr lang="en-US" dirty="0"/>
            </a:br>
            <a:r>
              <a:rPr lang="en-US" dirty="0" smtClean="0"/>
              <a:t>11.2 </a:t>
            </a:r>
            <a:r>
              <a:rPr lang="en-US" dirty="0"/>
              <a:t>Applying Mendel’s Principles</a:t>
            </a:r>
            <a:br>
              <a:rPr lang="en-US" dirty="0"/>
            </a:br>
            <a:r>
              <a:rPr lang="en-US" dirty="0"/>
              <a:t/>
            </a:r>
            <a:br>
              <a:rPr lang="en-US" dirty="0"/>
            </a:br>
            <a:r>
              <a:rPr lang="en-US" dirty="0"/>
              <a:t/>
            </a:r>
            <a:br>
              <a:rPr lang="en-US" dirty="0"/>
            </a:br>
            <a:endParaRPr lang="en-US" dirty="0" smtClean="0"/>
          </a:p>
        </p:txBody>
      </p:sp>
    </p:spTree>
    <p:extLst>
      <p:ext uri="{BB962C8B-B14F-4D97-AF65-F5344CB8AC3E}">
        <p14:creationId xmlns:p14="http://schemas.microsoft.com/office/powerpoint/2010/main" val="298515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28600" y="1676400"/>
            <a:ext cx="8763000" cy="5029200"/>
          </a:xfrm>
        </p:spPr>
        <p:txBody>
          <a:bodyPr>
            <a:normAutofit fontScale="92500" lnSpcReduction="20000"/>
          </a:bodyPr>
          <a:lstStyle/>
          <a:p>
            <a:pPr eaLnBrk="1" hangingPunct="1">
              <a:buFontTx/>
              <a:buNone/>
            </a:pPr>
            <a:r>
              <a:rPr lang="en-US" b="1" dirty="0" smtClean="0"/>
              <a:t>	</a:t>
            </a:r>
            <a:r>
              <a:rPr lang="en-US" b="1" u="sng" dirty="0" smtClean="0">
                <a:ln>
                  <a:solidFill>
                    <a:srgbClr val="FFFF00"/>
                  </a:solidFill>
                </a:ln>
              </a:rPr>
              <a:t>Probability</a:t>
            </a:r>
            <a:r>
              <a:rPr lang="en-US" b="1" dirty="0" smtClean="0"/>
              <a:t> </a:t>
            </a:r>
            <a:r>
              <a:rPr lang="en-US" dirty="0" smtClean="0"/>
              <a:t>– the likelihood that a particular event will occur</a:t>
            </a:r>
          </a:p>
          <a:p>
            <a:pPr eaLnBrk="1" hangingPunct="1">
              <a:buFontTx/>
              <a:buNone/>
            </a:pPr>
            <a:endParaRPr lang="en-US" dirty="0" smtClean="0"/>
          </a:p>
          <a:p>
            <a:pPr eaLnBrk="1" hangingPunct="1">
              <a:buFontTx/>
              <a:buNone/>
            </a:pPr>
            <a:r>
              <a:rPr lang="en-US" dirty="0" smtClean="0"/>
              <a:t>	Example:  Flipping a coin – heads or tails.  The probability that a single coin flip will come up heads is 1 chance in 2.  This is 1/2, or 50%.</a:t>
            </a:r>
          </a:p>
          <a:p>
            <a:pPr lvl="0">
              <a:buClr>
                <a:srgbClr val="2DA2BF"/>
              </a:buClr>
            </a:pPr>
            <a:r>
              <a:rPr lang="en-US" dirty="0" smtClean="0">
                <a:solidFill>
                  <a:prstClr val="black"/>
                </a:solidFill>
              </a:rPr>
              <a:t>	</a:t>
            </a:r>
          </a:p>
          <a:p>
            <a:pPr lvl="0">
              <a:buClr>
                <a:srgbClr val="2DA2BF"/>
              </a:buClr>
            </a:pPr>
            <a:r>
              <a:rPr lang="en-US" dirty="0">
                <a:solidFill>
                  <a:prstClr val="black"/>
                </a:solidFill>
              </a:rPr>
              <a:t>	</a:t>
            </a:r>
            <a:r>
              <a:rPr lang="en-US" dirty="0" smtClean="0">
                <a:solidFill>
                  <a:prstClr val="black"/>
                </a:solidFill>
              </a:rPr>
              <a:t>If </a:t>
            </a:r>
            <a:r>
              <a:rPr lang="en-US" dirty="0">
                <a:solidFill>
                  <a:prstClr val="black"/>
                </a:solidFill>
              </a:rPr>
              <a:t>you flip the coin 3 times in a row, what is the probability that it will land heads up every time?</a:t>
            </a:r>
          </a:p>
          <a:p>
            <a:pPr lvl="0">
              <a:buClr>
                <a:srgbClr val="2DA2BF"/>
              </a:buClr>
            </a:pPr>
            <a:endParaRPr lang="en-US" dirty="0">
              <a:solidFill>
                <a:prstClr val="black"/>
              </a:solidFill>
            </a:endParaRPr>
          </a:p>
          <a:p>
            <a:pPr lvl="0">
              <a:buClr>
                <a:srgbClr val="2DA2BF"/>
              </a:buClr>
            </a:pPr>
            <a:r>
              <a:rPr lang="en-US" dirty="0">
                <a:solidFill>
                  <a:prstClr val="black"/>
                </a:solidFill>
              </a:rPr>
              <a:t>	½  X  ½  X ½  =  1/8  </a:t>
            </a:r>
          </a:p>
          <a:p>
            <a:pPr lvl="0">
              <a:buClr>
                <a:srgbClr val="2DA2BF"/>
              </a:buClr>
            </a:pPr>
            <a:endParaRPr lang="en-US" dirty="0">
              <a:solidFill>
                <a:prstClr val="black"/>
              </a:solidFill>
            </a:endParaRPr>
          </a:p>
          <a:p>
            <a:pPr lvl="0">
              <a:buClr>
                <a:srgbClr val="2DA2BF"/>
              </a:buClr>
            </a:pPr>
            <a:r>
              <a:rPr lang="en-US" dirty="0">
                <a:solidFill>
                  <a:prstClr val="black"/>
                </a:solidFill>
              </a:rPr>
              <a:t>	You have 1 chance in 8 of flipping heads three times in a row.</a:t>
            </a:r>
          </a:p>
          <a:p>
            <a:pPr eaLnBrk="1" hangingPunct="1">
              <a:buFontTx/>
              <a:buNone/>
            </a:pPr>
            <a:endParaRPr lang="en-US" b="1" dirty="0" smtClean="0"/>
          </a:p>
        </p:txBody>
      </p:sp>
      <p:sp>
        <p:nvSpPr>
          <p:cNvPr id="6146" name="Rectangle 2"/>
          <p:cNvSpPr>
            <a:spLocks noGrp="1" noChangeArrowheads="1"/>
          </p:cNvSpPr>
          <p:nvPr>
            <p:ph type="title"/>
          </p:nvPr>
        </p:nvSpPr>
        <p:spPr>
          <a:xfrm>
            <a:off x="152400" y="76200"/>
            <a:ext cx="8839200" cy="1371600"/>
          </a:xfrm>
        </p:spPr>
        <p:txBody>
          <a:bodyPr>
            <a:normAutofit/>
          </a:bodyPr>
          <a:lstStyle/>
          <a:p>
            <a:pPr algn="ctr" eaLnBrk="1" hangingPunct="1"/>
            <a:r>
              <a:rPr lang="en-US" dirty="0" smtClean="0">
                <a:solidFill>
                  <a:schemeClr val="tx1"/>
                </a:solidFill>
              </a:rPr>
              <a:t>11.2 Applying Mendel’s Principles</a:t>
            </a:r>
            <a:r>
              <a:rPr lang="en-US" dirty="0" smtClean="0">
                <a:solidFill>
                  <a:srgbClr val="93E78D"/>
                </a:solidFill>
              </a:rPr>
              <a:t/>
            </a:r>
            <a:br>
              <a:rPr lang="en-US" dirty="0" smtClean="0">
                <a:solidFill>
                  <a:srgbClr val="93E78D"/>
                </a:solidFill>
              </a:rPr>
            </a:br>
            <a:r>
              <a:rPr lang="en-US" dirty="0" smtClean="0">
                <a:solidFill>
                  <a:srgbClr val="7030A0"/>
                </a:solidFill>
              </a:rPr>
              <a:t>Probability and </a:t>
            </a:r>
            <a:r>
              <a:rPr lang="en-US" dirty="0" err="1" smtClean="0">
                <a:solidFill>
                  <a:srgbClr val="7030A0"/>
                </a:solidFill>
              </a:rPr>
              <a:t>Punnett</a:t>
            </a:r>
            <a:r>
              <a:rPr lang="en-US" dirty="0" smtClean="0">
                <a:solidFill>
                  <a:srgbClr val="7030A0"/>
                </a:solidFill>
              </a:rPr>
              <a:t> Squares</a:t>
            </a:r>
          </a:p>
        </p:txBody>
      </p:sp>
    </p:spTree>
    <p:extLst>
      <p:ext uri="{BB962C8B-B14F-4D97-AF65-F5344CB8AC3E}">
        <p14:creationId xmlns:p14="http://schemas.microsoft.com/office/powerpoint/2010/main" val="4253890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04800" y="1295400"/>
            <a:ext cx="8610600" cy="5410200"/>
          </a:xfrm>
        </p:spPr>
        <p:txBody>
          <a:bodyPr>
            <a:normAutofit fontScale="92500" lnSpcReduction="20000"/>
          </a:bodyPr>
          <a:lstStyle/>
          <a:p>
            <a:pPr>
              <a:buFont typeface="Wingdings" pitchFamily="2" charset="2"/>
              <a:buChar char="Ø"/>
            </a:pPr>
            <a:r>
              <a:rPr lang="en-US" dirty="0" smtClean="0"/>
              <a:t>The principles of probability can be used to     </a:t>
            </a:r>
          </a:p>
          <a:p>
            <a:r>
              <a:rPr lang="en-US" dirty="0" smtClean="0"/>
              <a:t>   predict the outcomes of genetic crosses.</a:t>
            </a:r>
          </a:p>
          <a:p>
            <a:pPr eaLnBrk="1" hangingPunct="1">
              <a:lnSpc>
                <a:spcPct val="90000"/>
              </a:lnSpc>
              <a:buFontTx/>
              <a:buNone/>
            </a:pPr>
            <a:endParaRPr lang="en-US" dirty="0" smtClean="0"/>
          </a:p>
          <a:p>
            <a:pPr eaLnBrk="1" hangingPunct="1">
              <a:lnSpc>
                <a:spcPct val="90000"/>
              </a:lnSpc>
              <a:buFont typeface="Wingdings" pitchFamily="2" charset="2"/>
              <a:buChar char="Ø"/>
            </a:pPr>
            <a:r>
              <a:rPr lang="en-US" dirty="0" smtClean="0"/>
              <a:t>The gene combinations that </a:t>
            </a:r>
            <a:r>
              <a:rPr lang="en-US" u="sng" dirty="0" smtClean="0"/>
              <a:t>MIGHT</a:t>
            </a:r>
            <a:r>
              <a:rPr lang="en-US" dirty="0" smtClean="0"/>
              <a:t> result from a genetic cross can be determined by drawing a diagram called a </a:t>
            </a:r>
            <a:r>
              <a:rPr lang="en-US" b="1" dirty="0" err="1" smtClean="0">
                <a:ln>
                  <a:solidFill>
                    <a:srgbClr val="FFFF00"/>
                  </a:solidFill>
                </a:ln>
              </a:rPr>
              <a:t>Punnett</a:t>
            </a:r>
            <a:r>
              <a:rPr lang="en-US" b="1" dirty="0" smtClean="0">
                <a:ln>
                  <a:solidFill>
                    <a:srgbClr val="FFFF00"/>
                  </a:solidFill>
                </a:ln>
              </a:rPr>
              <a:t> square.</a:t>
            </a:r>
          </a:p>
          <a:p>
            <a:pPr eaLnBrk="1" hangingPunct="1">
              <a:lnSpc>
                <a:spcPct val="90000"/>
              </a:lnSpc>
              <a:buFontTx/>
              <a:buNone/>
            </a:pPr>
            <a:endParaRPr lang="en-US" b="1" dirty="0" smtClean="0">
              <a:ln>
                <a:solidFill>
                  <a:srgbClr val="FFFF00"/>
                </a:solidFill>
              </a:ln>
            </a:endParaRPr>
          </a:p>
          <a:p>
            <a:pPr eaLnBrk="1" hangingPunct="1">
              <a:lnSpc>
                <a:spcPct val="90000"/>
              </a:lnSpc>
              <a:buFont typeface="Wingdings" pitchFamily="2" charset="2"/>
              <a:buChar char="Ø"/>
            </a:pPr>
            <a:r>
              <a:rPr lang="en-US" b="1" dirty="0" smtClean="0">
                <a:ln>
                  <a:solidFill>
                    <a:srgbClr val="FFFF00"/>
                  </a:solidFill>
                </a:ln>
              </a:rPr>
              <a:t>Punnett squares </a:t>
            </a:r>
            <a:r>
              <a:rPr lang="en-US" b="1" dirty="0" smtClean="0"/>
              <a:t>use mathematical probability to help predict the genotype and phenotype combinations in genetic crosses.</a:t>
            </a:r>
          </a:p>
          <a:p>
            <a:pPr eaLnBrk="1" hangingPunct="1">
              <a:lnSpc>
                <a:spcPct val="90000"/>
              </a:lnSpc>
              <a:buFont typeface="Wingdings" pitchFamily="2" charset="2"/>
              <a:buChar char="Ø"/>
            </a:pPr>
            <a:endParaRPr lang="en-US" b="1" dirty="0" smtClean="0"/>
          </a:p>
          <a:p>
            <a:pPr lvl="0">
              <a:buClr>
                <a:srgbClr val="2DA2BF"/>
              </a:buClr>
              <a:buFont typeface="Wingdings" pitchFamily="2" charset="2"/>
              <a:buChar char="Ø"/>
            </a:pPr>
            <a:r>
              <a:rPr lang="en-US" dirty="0">
                <a:solidFill>
                  <a:prstClr val="black"/>
                </a:solidFill>
              </a:rPr>
              <a:t>Organisms that have 2 identical alleles for a particular trait – </a:t>
            </a:r>
            <a:r>
              <a:rPr lang="en-US" b="1" dirty="0">
                <a:solidFill>
                  <a:prstClr val="black"/>
                </a:solidFill>
              </a:rPr>
              <a:t>TT</a:t>
            </a:r>
            <a:r>
              <a:rPr lang="en-US" dirty="0">
                <a:solidFill>
                  <a:prstClr val="black"/>
                </a:solidFill>
              </a:rPr>
              <a:t> or </a:t>
            </a:r>
            <a:r>
              <a:rPr lang="en-US" b="1" dirty="0" err="1">
                <a:solidFill>
                  <a:prstClr val="black"/>
                </a:solidFill>
              </a:rPr>
              <a:t>tt</a:t>
            </a:r>
            <a:r>
              <a:rPr lang="en-US" dirty="0">
                <a:solidFill>
                  <a:prstClr val="black"/>
                </a:solidFill>
              </a:rPr>
              <a:t> are said to be </a:t>
            </a:r>
            <a:r>
              <a:rPr lang="en-US" b="1" dirty="0">
                <a:ln>
                  <a:solidFill>
                    <a:srgbClr val="FFFF00"/>
                  </a:solidFill>
                </a:ln>
                <a:solidFill>
                  <a:prstClr val="black"/>
                </a:solidFill>
              </a:rPr>
              <a:t>homozygous</a:t>
            </a:r>
            <a:r>
              <a:rPr lang="en-US" b="1" dirty="0">
                <a:solidFill>
                  <a:prstClr val="black"/>
                </a:solidFill>
              </a:rPr>
              <a:t>.  (true-breeding)</a:t>
            </a:r>
          </a:p>
          <a:p>
            <a:pPr lvl="0">
              <a:buClr>
                <a:srgbClr val="2DA2BF"/>
              </a:buClr>
            </a:pPr>
            <a:endParaRPr lang="en-US" b="1" dirty="0">
              <a:solidFill>
                <a:prstClr val="black"/>
              </a:solidFill>
            </a:endParaRPr>
          </a:p>
          <a:p>
            <a:pPr lvl="0">
              <a:buClr>
                <a:srgbClr val="2DA2BF"/>
              </a:buClr>
              <a:buFont typeface="Wingdings" pitchFamily="2" charset="2"/>
              <a:buChar char="Ø"/>
            </a:pPr>
            <a:r>
              <a:rPr lang="en-US" dirty="0">
                <a:solidFill>
                  <a:prstClr val="black"/>
                </a:solidFill>
              </a:rPr>
              <a:t>Organisms that have 2 different alleles for the same trait are </a:t>
            </a:r>
            <a:r>
              <a:rPr lang="en-US" b="1" dirty="0">
                <a:ln>
                  <a:solidFill>
                    <a:srgbClr val="FFFF00"/>
                  </a:solidFill>
                </a:ln>
                <a:solidFill>
                  <a:prstClr val="black"/>
                </a:solidFill>
              </a:rPr>
              <a:t>heterozygous</a:t>
            </a:r>
            <a:r>
              <a:rPr lang="en-US" b="1" dirty="0">
                <a:solidFill>
                  <a:prstClr val="black"/>
                </a:solidFill>
              </a:rPr>
              <a:t>  (hybrid)   Tt</a:t>
            </a:r>
            <a:endParaRPr lang="en-US" dirty="0">
              <a:solidFill>
                <a:prstClr val="black"/>
              </a:solidFill>
            </a:endParaRPr>
          </a:p>
          <a:p>
            <a:pPr eaLnBrk="1" hangingPunct="1">
              <a:lnSpc>
                <a:spcPct val="90000"/>
              </a:lnSpc>
              <a:buFont typeface="Wingdings" pitchFamily="2" charset="2"/>
              <a:buChar char="Ø"/>
            </a:pPr>
            <a:endParaRPr lang="en-US" b="1" dirty="0" smtClean="0"/>
          </a:p>
        </p:txBody>
      </p:sp>
      <p:sp>
        <p:nvSpPr>
          <p:cNvPr id="9218" name="Rectangle 2"/>
          <p:cNvSpPr>
            <a:spLocks noGrp="1" noChangeArrowheads="1"/>
          </p:cNvSpPr>
          <p:nvPr>
            <p:ph type="title"/>
          </p:nvPr>
        </p:nvSpPr>
        <p:spPr>
          <a:xfrm>
            <a:off x="457200" y="76200"/>
            <a:ext cx="8229600" cy="1219200"/>
          </a:xfrm>
        </p:spPr>
        <p:txBody>
          <a:bodyPr>
            <a:normAutofit fontScale="90000"/>
          </a:bodyPr>
          <a:lstStyle/>
          <a:p>
            <a:pPr algn="ctr"/>
            <a:r>
              <a:rPr lang="en-US" dirty="0" smtClean="0">
                <a:solidFill>
                  <a:schemeClr val="tx1"/>
                </a:solidFill>
              </a:rPr>
              <a:t>11.2 Applying Mendel’s Principles</a:t>
            </a:r>
            <a:r>
              <a:rPr lang="en-US" dirty="0" smtClean="0">
                <a:solidFill>
                  <a:srgbClr val="93E78D"/>
                </a:solidFill>
              </a:rPr>
              <a:t/>
            </a:r>
            <a:br>
              <a:rPr lang="en-US" dirty="0" smtClean="0">
                <a:solidFill>
                  <a:srgbClr val="93E78D"/>
                </a:solidFill>
              </a:rPr>
            </a:br>
            <a:r>
              <a:rPr lang="en-US" dirty="0" smtClean="0">
                <a:solidFill>
                  <a:srgbClr val="93E78D"/>
                </a:solidFill>
              </a:rPr>
              <a:t>   </a:t>
            </a:r>
            <a:r>
              <a:rPr lang="en-US" sz="3600" dirty="0" smtClean="0">
                <a:solidFill>
                  <a:srgbClr val="7030A0"/>
                </a:solidFill>
              </a:rPr>
              <a:t>Probability and </a:t>
            </a:r>
            <a:r>
              <a:rPr lang="en-US" sz="3600" dirty="0" err="1" smtClean="0">
                <a:solidFill>
                  <a:srgbClr val="7030A0"/>
                </a:solidFill>
              </a:rPr>
              <a:t>Punnett</a:t>
            </a:r>
            <a:r>
              <a:rPr lang="en-US" sz="3600" dirty="0" smtClean="0">
                <a:solidFill>
                  <a:srgbClr val="7030A0"/>
                </a:solidFill>
              </a:rPr>
              <a:t> Squares</a:t>
            </a:r>
            <a:endParaRPr lang="en-US" sz="3600" dirty="0" smtClean="0"/>
          </a:p>
        </p:txBody>
      </p:sp>
    </p:spTree>
    <p:extLst>
      <p:ext uri="{BB962C8B-B14F-4D97-AF65-F5344CB8AC3E}">
        <p14:creationId xmlns:p14="http://schemas.microsoft.com/office/powerpoint/2010/main" val="259122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11.2 Applying Mendel’s Principles</a:t>
            </a:r>
            <a:r>
              <a:rPr lang="en-US" dirty="0" smtClean="0">
                <a:solidFill>
                  <a:srgbClr val="93E78D"/>
                </a:solidFill>
              </a:rPr>
              <a:t/>
            </a:r>
            <a:br>
              <a:rPr lang="en-US" dirty="0" smtClean="0">
                <a:solidFill>
                  <a:srgbClr val="93E78D"/>
                </a:solidFill>
              </a:rPr>
            </a:br>
            <a:r>
              <a:rPr lang="en-US" dirty="0" smtClean="0">
                <a:solidFill>
                  <a:srgbClr val="93E78D"/>
                </a:solidFill>
              </a:rPr>
              <a:t>   </a:t>
            </a:r>
            <a:r>
              <a:rPr lang="en-US" dirty="0" smtClean="0">
                <a:solidFill>
                  <a:srgbClr val="7030A0"/>
                </a:solidFill>
              </a:rPr>
              <a:t>Probability and </a:t>
            </a:r>
            <a:r>
              <a:rPr lang="en-US" dirty="0" err="1" smtClean="0">
                <a:solidFill>
                  <a:srgbClr val="7030A0"/>
                </a:solidFill>
              </a:rPr>
              <a:t>Punnett</a:t>
            </a:r>
            <a:r>
              <a:rPr lang="en-US" dirty="0" smtClean="0">
                <a:solidFill>
                  <a:srgbClr val="7030A0"/>
                </a:solidFill>
              </a:rPr>
              <a:t> Squares</a:t>
            </a:r>
            <a:endParaRPr lang="en-US" dirty="0"/>
          </a:p>
        </p:txBody>
      </p:sp>
      <p:sp>
        <p:nvSpPr>
          <p:cNvPr id="5" name="Text Placeholder 4"/>
          <p:cNvSpPr>
            <a:spLocks noGrp="1"/>
          </p:cNvSpPr>
          <p:nvPr>
            <p:ph type="body" idx="1"/>
          </p:nvPr>
        </p:nvSpPr>
        <p:spPr/>
        <p:txBody>
          <a:bodyPr/>
          <a:lstStyle/>
          <a:p>
            <a:endParaRPr lang="en-US" dirty="0"/>
          </a:p>
        </p:txBody>
      </p:sp>
      <p:sp>
        <p:nvSpPr>
          <p:cNvPr id="6" name="Text Placeholder 5"/>
          <p:cNvSpPr>
            <a:spLocks noGrp="1"/>
          </p:cNvSpPr>
          <p:nvPr>
            <p:ph type="body" sz="half" idx="3"/>
          </p:nvPr>
        </p:nvSpPr>
        <p:spPr/>
        <p:txBody>
          <a:bodyPr/>
          <a:lstStyle/>
          <a:p>
            <a:endParaRPr lang="en-US"/>
          </a:p>
        </p:txBody>
      </p:sp>
      <p:sp>
        <p:nvSpPr>
          <p:cNvPr id="2" name="Content Placeholder 1"/>
          <p:cNvSpPr>
            <a:spLocks noGrp="1"/>
          </p:cNvSpPr>
          <p:nvPr>
            <p:ph sz="quarter" idx="2"/>
          </p:nvPr>
        </p:nvSpPr>
        <p:spPr>
          <a:xfrm>
            <a:off x="152400" y="1444294"/>
            <a:ext cx="4344988" cy="3941763"/>
          </a:xfrm>
        </p:spPr>
        <p:txBody>
          <a:bodyPr>
            <a:normAutofit lnSpcReduction="10000"/>
          </a:bodyPr>
          <a:lstStyle/>
          <a:p>
            <a:r>
              <a:rPr lang="en-US" sz="2800" b="1" dirty="0" smtClean="0"/>
              <a:t>How can we use</a:t>
            </a:r>
          </a:p>
          <a:p>
            <a:r>
              <a:rPr lang="en-US" sz="2800" b="1" dirty="0" smtClean="0"/>
              <a:t>probability to predict </a:t>
            </a:r>
          </a:p>
          <a:p>
            <a:r>
              <a:rPr lang="en-US" sz="2800" b="1" dirty="0" smtClean="0"/>
              <a:t>traits?</a:t>
            </a:r>
          </a:p>
          <a:p>
            <a:endParaRPr lang="en-US" b="1" dirty="0" smtClean="0"/>
          </a:p>
          <a:p>
            <a:pPr>
              <a:buFont typeface="Wingdings" pitchFamily="2" charset="2"/>
              <a:buChar char="Ø"/>
            </a:pPr>
            <a:r>
              <a:rPr lang="en-US" b="1" dirty="0" err="1" smtClean="0">
                <a:ln>
                  <a:solidFill>
                    <a:srgbClr val="FFFF00"/>
                  </a:solidFill>
                </a:ln>
              </a:rPr>
              <a:t>Punnett</a:t>
            </a:r>
            <a:r>
              <a:rPr lang="en-US" b="1" dirty="0" smtClean="0">
                <a:ln>
                  <a:solidFill>
                    <a:srgbClr val="FFFF00"/>
                  </a:solidFill>
                </a:ln>
              </a:rPr>
              <a:t> squares </a:t>
            </a:r>
            <a:r>
              <a:rPr lang="en-US" b="1" dirty="0" smtClean="0"/>
              <a:t>use mathematical probability to help predict the genotype and phenotype combinations in genetic crosses.</a:t>
            </a:r>
            <a:endParaRPr lang="en-US" b="1" dirty="0"/>
          </a:p>
        </p:txBody>
      </p:sp>
      <p:pic>
        <p:nvPicPr>
          <p:cNvPr id="8" name="Content Placeholder 7" descr="PSQ.jpg"/>
          <p:cNvPicPr>
            <a:picLocks noGrp="1" noChangeAspect="1"/>
          </p:cNvPicPr>
          <p:nvPr>
            <p:ph sz="quarter" idx="4"/>
          </p:nvPr>
        </p:nvPicPr>
        <p:blipFill>
          <a:blip r:embed="rId2" cstate="print"/>
          <a:stretch>
            <a:fillRect/>
          </a:stretch>
        </p:blipFill>
        <p:spPr>
          <a:xfrm>
            <a:off x="4645025" y="1503123"/>
            <a:ext cx="4041775" cy="3824767"/>
          </a:xfrm>
        </p:spPr>
      </p:pic>
    </p:spTree>
    <p:extLst>
      <p:ext uri="{BB962C8B-B14F-4D97-AF65-F5344CB8AC3E}">
        <p14:creationId xmlns:p14="http://schemas.microsoft.com/office/powerpoint/2010/main" val="246513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2209800"/>
            <a:ext cx="8229600" cy="4648200"/>
          </a:xfrm>
        </p:spPr>
        <p:txBody>
          <a:bodyPr/>
          <a:lstStyle/>
          <a:p>
            <a:pPr eaLnBrk="1" hangingPunct="1">
              <a:buFontTx/>
              <a:buNone/>
            </a:pPr>
            <a:r>
              <a:rPr lang="en-US" dirty="0" smtClean="0">
                <a:solidFill>
                  <a:srgbClr val="7030A0"/>
                </a:solidFill>
              </a:rPr>
              <a:t>One Factor Cross</a:t>
            </a:r>
          </a:p>
          <a:p>
            <a:pPr eaLnBrk="1" hangingPunct="1">
              <a:buFontTx/>
              <a:buNone/>
            </a:pPr>
            <a:r>
              <a:rPr lang="en-US" dirty="0" smtClean="0"/>
              <a:t>    </a:t>
            </a:r>
            <a:r>
              <a:rPr lang="en-US" b="1" dirty="0" smtClean="0"/>
              <a:t>Bb</a:t>
            </a:r>
            <a:r>
              <a:rPr lang="en-US" dirty="0" smtClean="0"/>
              <a:t> and </a:t>
            </a:r>
            <a:r>
              <a:rPr lang="en-US" b="1" dirty="0" smtClean="0"/>
              <a:t>Bb</a:t>
            </a:r>
          </a:p>
        </p:txBody>
      </p:sp>
      <p:sp>
        <p:nvSpPr>
          <p:cNvPr id="12290" name="Rectangle 2"/>
          <p:cNvSpPr>
            <a:spLocks noGrp="1" noChangeArrowheads="1"/>
          </p:cNvSpPr>
          <p:nvPr>
            <p:ph type="title"/>
          </p:nvPr>
        </p:nvSpPr>
        <p:spPr>
          <a:xfrm>
            <a:off x="457200" y="274638"/>
            <a:ext cx="8229600" cy="1935162"/>
          </a:xfrm>
        </p:spPr>
        <p:txBody>
          <a:bodyPr>
            <a:normAutofit fontScale="90000"/>
          </a:bodyPr>
          <a:lstStyle/>
          <a:p>
            <a:pPr algn="ctr"/>
            <a:r>
              <a:rPr lang="en-US" sz="3600" dirty="0" smtClean="0">
                <a:solidFill>
                  <a:schemeClr val="tx1"/>
                </a:solidFill>
              </a:rPr>
              <a:t>11.2 Applying Mendel’s Principles</a:t>
            </a:r>
            <a:r>
              <a:rPr lang="en-US" sz="3600" dirty="0" smtClean="0">
                <a:solidFill>
                  <a:srgbClr val="93E78D"/>
                </a:solidFill>
              </a:rPr>
              <a:t/>
            </a:r>
            <a:br>
              <a:rPr lang="en-US" sz="3600" dirty="0" smtClean="0">
                <a:solidFill>
                  <a:srgbClr val="93E78D"/>
                </a:solidFill>
              </a:rPr>
            </a:br>
            <a:r>
              <a:rPr lang="en-US" sz="3600" dirty="0" smtClean="0">
                <a:solidFill>
                  <a:srgbClr val="93E78D"/>
                </a:solidFill>
              </a:rPr>
              <a:t>   </a:t>
            </a:r>
            <a:r>
              <a:rPr lang="en-US" sz="3600" dirty="0" smtClean="0">
                <a:solidFill>
                  <a:srgbClr val="7030A0"/>
                </a:solidFill>
              </a:rPr>
              <a:t>Probability and </a:t>
            </a:r>
            <a:r>
              <a:rPr lang="en-US" sz="3600" dirty="0" err="1" smtClean="0">
                <a:solidFill>
                  <a:srgbClr val="7030A0"/>
                </a:solidFill>
              </a:rPr>
              <a:t>Punnett</a:t>
            </a:r>
            <a:r>
              <a:rPr lang="en-US" sz="3600" dirty="0" smtClean="0">
                <a:solidFill>
                  <a:srgbClr val="7030A0"/>
                </a:solidFill>
              </a:rPr>
              <a:t> Squares</a:t>
            </a:r>
            <a:r>
              <a:rPr lang="en-US" sz="3600" dirty="0" smtClean="0"/>
              <a:t/>
            </a:r>
            <a:br>
              <a:rPr lang="en-US" sz="3600" dirty="0" smtClean="0"/>
            </a:br>
            <a:r>
              <a:rPr lang="en-US" sz="3600" dirty="0" err="1" smtClean="0"/>
              <a:t>Punnett</a:t>
            </a:r>
            <a:r>
              <a:rPr lang="en-US" sz="3600" dirty="0" smtClean="0"/>
              <a:t> Square for Flower Color</a:t>
            </a:r>
            <a:br>
              <a:rPr lang="en-US" sz="3600" dirty="0" smtClean="0"/>
            </a:br>
            <a:r>
              <a:rPr lang="en-US" sz="3600" dirty="0" smtClean="0"/>
              <a:t>One Factor Cross Ratio 3:1 </a:t>
            </a:r>
          </a:p>
        </p:txBody>
      </p:sp>
      <p:pic>
        <p:nvPicPr>
          <p:cNvPr id="12292" name="Picture 4" descr="Punnettsquare2"/>
          <p:cNvPicPr>
            <a:picLocks noChangeAspect="1" noChangeArrowheads="1"/>
          </p:cNvPicPr>
          <p:nvPr/>
        </p:nvPicPr>
        <p:blipFill>
          <a:blip r:embed="rId2" cstate="print"/>
          <a:srcRect/>
          <a:stretch>
            <a:fillRect/>
          </a:stretch>
        </p:blipFill>
        <p:spPr bwMode="auto">
          <a:xfrm>
            <a:off x="3581400" y="2133600"/>
            <a:ext cx="4572000" cy="4572000"/>
          </a:xfrm>
          <a:prstGeom prst="rect">
            <a:avLst/>
          </a:prstGeom>
          <a:noFill/>
          <a:ln w="9525">
            <a:noFill/>
            <a:miter lim="800000"/>
            <a:headEnd/>
            <a:tailEnd/>
          </a:ln>
        </p:spPr>
      </p:pic>
    </p:spTree>
    <p:extLst>
      <p:ext uri="{BB962C8B-B14F-4D97-AF65-F5344CB8AC3E}">
        <p14:creationId xmlns:p14="http://schemas.microsoft.com/office/powerpoint/2010/main" val="202910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981200"/>
            <a:ext cx="8229600" cy="4026091"/>
          </a:xfrm>
        </p:spPr>
        <p:txBody>
          <a:bodyPr/>
          <a:lstStyle/>
          <a:p>
            <a:pPr eaLnBrk="1" hangingPunct="1">
              <a:buFontTx/>
              <a:buNone/>
            </a:pPr>
            <a:r>
              <a:rPr lang="en-US" dirty="0" smtClean="0"/>
              <a:t>One Factor </a:t>
            </a:r>
          </a:p>
          <a:p>
            <a:pPr eaLnBrk="1" hangingPunct="1">
              <a:buFontTx/>
              <a:buNone/>
            </a:pPr>
            <a:r>
              <a:rPr lang="en-US" dirty="0"/>
              <a:t>	</a:t>
            </a:r>
            <a:r>
              <a:rPr lang="en-US" dirty="0" smtClean="0"/>
              <a:t>Cross</a:t>
            </a:r>
          </a:p>
          <a:p>
            <a:pPr eaLnBrk="1" hangingPunct="1">
              <a:buFontTx/>
              <a:buNone/>
            </a:pPr>
            <a:endParaRPr lang="en-US" dirty="0"/>
          </a:p>
          <a:p>
            <a:pPr eaLnBrk="1" hangingPunct="1">
              <a:buFontTx/>
              <a:buNone/>
            </a:pPr>
            <a:r>
              <a:rPr lang="en-US" b="1" dirty="0" err="1" smtClean="0"/>
              <a:t>Gg</a:t>
            </a:r>
            <a:r>
              <a:rPr lang="en-US" dirty="0" smtClean="0"/>
              <a:t> and </a:t>
            </a:r>
            <a:r>
              <a:rPr lang="en-US" b="1" dirty="0" err="1" smtClean="0"/>
              <a:t>Gg</a:t>
            </a:r>
            <a:endParaRPr lang="en-US" b="1" dirty="0" smtClean="0"/>
          </a:p>
        </p:txBody>
      </p:sp>
      <p:sp>
        <p:nvSpPr>
          <p:cNvPr id="13314" name="Rectangle 2"/>
          <p:cNvSpPr>
            <a:spLocks noGrp="1" noChangeArrowheads="1"/>
          </p:cNvSpPr>
          <p:nvPr>
            <p:ph type="title"/>
          </p:nvPr>
        </p:nvSpPr>
        <p:spPr>
          <a:xfrm>
            <a:off x="457200" y="274638"/>
            <a:ext cx="8229600" cy="1554162"/>
          </a:xfrm>
        </p:spPr>
        <p:txBody>
          <a:bodyPr>
            <a:normAutofit fontScale="90000"/>
          </a:bodyPr>
          <a:lstStyle/>
          <a:p>
            <a:pPr algn="ctr"/>
            <a:r>
              <a:rPr lang="en-US" dirty="0" smtClean="0">
                <a:solidFill>
                  <a:schemeClr val="tx1"/>
                </a:solidFill>
              </a:rPr>
              <a:t>11.2 Applying Mendel’s Principles</a:t>
            </a:r>
            <a:r>
              <a:rPr lang="en-US" dirty="0" smtClean="0">
                <a:solidFill>
                  <a:srgbClr val="93E78D"/>
                </a:solidFill>
              </a:rPr>
              <a:t/>
            </a:r>
            <a:br>
              <a:rPr lang="en-US" dirty="0" smtClean="0">
                <a:solidFill>
                  <a:srgbClr val="93E78D"/>
                </a:solidFill>
              </a:rPr>
            </a:br>
            <a:r>
              <a:rPr lang="en-US" dirty="0" smtClean="0">
                <a:solidFill>
                  <a:srgbClr val="93E78D"/>
                </a:solidFill>
              </a:rPr>
              <a:t>   </a:t>
            </a:r>
            <a:r>
              <a:rPr lang="en-US" dirty="0" smtClean="0">
                <a:solidFill>
                  <a:srgbClr val="7030A0"/>
                </a:solidFill>
              </a:rPr>
              <a:t>Probability and </a:t>
            </a:r>
            <a:r>
              <a:rPr lang="en-US" dirty="0" err="1" smtClean="0">
                <a:solidFill>
                  <a:srgbClr val="7030A0"/>
                </a:solidFill>
              </a:rPr>
              <a:t>Punnett</a:t>
            </a:r>
            <a:r>
              <a:rPr lang="en-US" dirty="0" smtClean="0">
                <a:solidFill>
                  <a:srgbClr val="7030A0"/>
                </a:solidFill>
              </a:rPr>
              <a:t> Squares</a:t>
            </a:r>
            <a:r>
              <a:rPr lang="en-US" dirty="0" smtClean="0"/>
              <a:t/>
            </a:r>
            <a:br>
              <a:rPr lang="en-US" dirty="0" smtClean="0"/>
            </a:br>
            <a:r>
              <a:rPr lang="en-US" dirty="0" smtClean="0"/>
              <a:t>One Factor Cross</a:t>
            </a:r>
          </a:p>
        </p:txBody>
      </p:sp>
      <p:pic>
        <p:nvPicPr>
          <p:cNvPr id="13316" name="Picture 4" descr="punnettsquare"/>
          <p:cNvPicPr>
            <a:picLocks noChangeAspect="1" noChangeArrowheads="1"/>
          </p:cNvPicPr>
          <p:nvPr/>
        </p:nvPicPr>
        <p:blipFill>
          <a:blip r:embed="rId2" cstate="print"/>
          <a:srcRect/>
          <a:stretch>
            <a:fillRect/>
          </a:stretch>
        </p:blipFill>
        <p:spPr bwMode="auto">
          <a:xfrm>
            <a:off x="2895600" y="2133600"/>
            <a:ext cx="5410200" cy="4191000"/>
          </a:xfrm>
          <a:prstGeom prst="rect">
            <a:avLst/>
          </a:prstGeom>
          <a:noFill/>
          <a:ln w="9525">
            <a:noFill/>
            <a:miter lim="800000"/>
            <a:headEnd/>
            <a:tailEnd/>
          </a:ln>
        </p:spPr>
      </p:pic>
    </p:spTree>
    <p:extLst>
      <p:ext uri="{BB962C8B-B14F-4D97-AF65-F5344CB8AC3E}">
        <p14:creationId xmlns:p14="http://schemas.microsoft.com/office/powerpoint/2010/main" val="3232053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2209800"/>
            <a:ext cx="8229600" cy="4648200"/>
          </a:xfrm>
        </p:spPr>
        <p:txBody>
          <a:bodyPr/>
          <a:lstStyle/>
          <a:p>
            <a:pPr eaLnBrk="1" hangingPunct="1"/>
            <a:endParaRPr lang="en-US" dirty="0" smtClean="0"/>
          </a:p>
          <a:p>
            <a:pPr eaLnBrk="1" hangingPunct="1">
              <a:buFont typeface="Wingdings" pitchFamily="2" charset="2"/>
              <a:buChar char="Ø"/>
            </a:pPr>
            <a:r>
              <a:rPr lang="en-US" dirty="0" smtClean="0"/>
              <a:t>	</a:t>
            </a:r>
            <a:r>
              <a:rPr lang="en-US" b="1" dirty="0" smtClean="0"/>
              <a:t>How do alleles segregate when more than 	one gene is involved?</a:t>
            </a:r>
          </a:p>
          <a:p>
            <a:pPr eaLnBrk="1" hangingPunct="1">
              <a:buFont typeface="Wingdings" pitchFamily="2" charset="2"/>
              <a:buChar char="Ø"/>
            </a:pPr>
            <a:endParaRPr lang="en-US" b="1" dirty="0" smtClean="0"/>
          </a:p>
          <a:p>
            <a:pPr eaLnBrk="1" hangingPunct="1"/>
            <a:r>
              <a:rPr lang="en-US" b="1" dirty="0" smtClean="0"/>
              <a:t>		The principle of </a:t>
            </a:r>
            <a:r>
              <a:rPr lang="en-US" b="1" i="1" dirty="0" smtClean="0">
                <a:ln>
                  <a:solidFill>
                    <a:srgbClr val="FFFF00"/>
                  </a:solidFill>
                </a:ln>
                <a:solidFill>
                  <a:srgbClr val="FF0000"/>
                </a:solidFill>
              </a:rPr>
              <a:t>independent assortment </a:t>
            </a:r>
            <a:r>
              <a:rPr lang="en-US" b="1" dirty="0" smtClean="0"/>
              <a:t>	states that genes for different traits can 	segregate independently during the 	formation of gametes.</a:t>
            </a:r>
          </a:p>
        </p:txBody>
      </p:sp>
      <p:sp>
        <p:nvSpPr>
          <p:cNvPr id="15362" name="Rectangle 2"/>
          <p:cNvSpPr>
            <a:spLocks noGrp="1" noChangeArrowheads="1"/>
          </p:cNvSpPr>
          <p:nvPr>
            <p:ph type="title"/>
          </p:nvPr>
        </p:nvSpPr>
        <p:spPr>
          <a:xfrm>
            <a:off x="457200" y="274638"/>
            <a:ext cx="8229600" cy="2163762"/>
          </a:xfrm>
        </p:spPr>
        <p:txBody>
          <a:bodyPr>
            <a:normAutofit/>
          </a:bodyPr>
          <a:lstStyle/>
          <a:p>
            <a:pPr algn="ctr"/>
            <a:r>
              <a:rPr lang="en-US" dirty="0" smtClean="0">
                <a:solidFill>
                  <a:schemeClr val="tx1"/>
                </a:solidFill>
              </a:rPr>
              <a:t>11.2 Applying Mendel’s Principles</a:t>
            </a:r>
            <a:r>
              <a:rPr lang="en-US" dirty="0" smtClean="0"/>
              <a:t/>
            </a:r>
            <a:br>
              <a:rPr lang="en-US" dirty="0" smtClean="0"/>
            </a:br>
            <a:r>
              <a:rPr lang="en-US" dirty="0" smtClean="0">
                <a:solidFill>
                  <a:srgbClr val="7030A0"/>
                </a:solidFill>
              </a:rPr>
              <a:t>Independent Assortment</a:t>
            </a:r>
          </a:p>
        </p:txBody>
      </p:sp>
    </p:spTree>
    <p:extLst>
      <p:ext uri="{BB962C8B-B14F-4D97-AF65-F5344CB8AC3E}">
        <p14:creationId xmlns:p14="http://schemas.microsoft.com/office/powerpoint/2010/main" val="1012442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1447800"/>
            <a:ext cx="7386638" cy="4648200"/>
          </a:xfrm>
        </p:spPr>
        <p:txBody>
          <a:bodyPr/>
          <a:lstStyle/>
          <a:p>
            <a:pPr eaLnBrk="1" hangingPunct="1">
              <a:buFontTx/>
              <a:buNone/>
            </a:pPr>
            <a:endParaRPr lang="en-US" dirty="0" smtClean="0"/>
          </a:p>
        </p:txBody>
      </p:sp>
      <p:sp>
        <p:nvSpPr>
          <p:cNvPr id="16386" name="Rectangle 2"/>
          <p:cNvSpPr>
            <a:spLocks noGrp="1" noChangeArrowheads="1"/>
          </p:cNvSpPr>
          <p:nvPr>
            <p:ph type="title"/>
          </p:nvPr>
        </p:nvSpPr>
        <p:spPr>
          <a:xfrm>
            <a:off x="304800" y="0"/>
            <a:ext cx="7477125" cy="1143000"/>
          </a:xfrm>
        </p:spPr>
        <p:txBody>
          <a:bodyPr>
            <a:normAutofit fontScale="90000"/>
          </a:bodyPr>
          <a:lstStyle/>
          <a:p>
            <a:pPr algn="ctr" eaLnBrk="1" hangingPunct="1"/>
            <a:r>
              <a:rPr lang="en-US" dirty="0" smtClean="0"/>
              <a:t>Two-factor Cross </a:t>
            </a:r>
            <a:br>
              <a:rPr lang="en-US" dirty="0" smtClean="0"/>
            </a:br>
            <a:r>
              <a:rPr lang="en-US" dirty="0" smtClean="0"/>
              <a:t>(Ratio 9:3:3:1)</a:t>
            </a:r>
          </a:p>
        </p:txBody>
      </p:sp>
      <p:pic>
        <p:nvPicPr>
          <p:cNvPr id="16388" name="Picture 7" descr="graphics10"/>
          <p:cNvPicPr>
            <a:picLocks noChangeAspect="1" noChangeArrowheads="1"/>
          </p:cNvPicPr>
          <p:nvPr/>
        </p:nvPicPr>
        <p:blipFill>
          <a:blip r:embed="rId2" cstate="print"/>
          <a:srcRect/>
          <a:stretch>
            <a:fillRect/>
          </a:stretch>
        </p:blipFill>
        <p:spPr bwMode="auto">
          <a:xfrm>
            <a:off x="1066800" y="1295400"/>
            <a:ext cx="6477000" cy="5562600"/>
          </a:xfrm>
          <a:prstGeom prst="rect">
            <a:avLst/>
          </a:prstGeom>
          <a:noFill/>
          <a:ln w="9525">
            <a:noFill/>
            <a:miter lim="800000"/>
            <a:headEnd/>
            <a:tailEnd/>
          </a:ln>
        </p:spPr>
      </p:pic>
      <p:sp>
        <p:nvSpPr>
          <p:cNvPr id="2" name="TextBox 1"/>
          <p:cNvSpPr txBox="1"/>
          <p:nvPr/>
        </p:nvSpPr>
        <p:spPr>
          <a:xfrm>
            <a:off x="6172200" y="1676400"/>
            <a:ext cx="1600200" cy="1477328"/>
          </a:xfrm>
          <a:prstGeom prst="rect">
            <a:avLst/>
          </a:prstGeom>
          <a:noFill/>
        </p:spPr>
        <p:txBody>
          <a:bodyPr wrap="square" rtlCol="0">
            <a:spAutoFit/>
          </a:bodyPr>
          <a:lstStyle/>
          <a:p>
            <a:pPr eaLnBrk="0" fontAlgn="base" hangingPunct="0">
              <a:spcBef>
                <a:spcPct val="0"/>
              </a:spcBef>
              <a:spcAft>
                <a:spcPct val="0"/>
              </a:spcAft>
            </a:pPr>
            <a:r>
              <a:rPr lang="en-US" dirty="0">
                <a:solidFill>
                  <a:prstClr val="black"/>
                </a:solidFill>
                <a:latin typeface="Arial" charset="0"/>
              </a:rPr>
              <a:t>S=smooth</a:t>
            </a:r>
          </a:p>
          <a:p>
            <a:pPr eaLnBrk="0" fontAlgn="base" hangingPunct="0">
              <a:spcBef>
                <a:spcPct val="0"/>
              </a:spcBef>
              <a:spcAft>
                <a:spcPct val="0"/>
              </a:spcAft>
            </a:pPr>
            <a:r>
              <a:rPr lang="en-US" dirty="0">
                <a:solidFill>
                  <a:prstClr val="black"/>
                </a:solidFill>
                <a:latin typeface="Arial" charset="0"/>
              </a:rPr>
              <a:t>s=wrinkled</a:t>
            </a:r>
          </a:p>
          <a:p>
            <a:pPr eaLnBrk="0" fontAlgn="base" hangingPunct="0">
              <a:spcBef>
                <a:spcPct val="0"/>
              </a:spcBef>
              <a:spcAft>
                <a:spcPct val="0"/>
              </a:spcAft>
            </a:pPr>
            <a:r>
              <a:rPr lang="en-US" dirty="0">
                <a:solidFill>
                  <a:prstClr val="black"/>
                </a:solidFill>
                <a:latin typeface="Arial" charset="0"/>
              </a:rPr>
              <a:t>Y=yellow</a:t>
            </a:r>
          </a:p>
          <a:p>
            <a:pPr eaLnBrk="0" fontAlgn="base" hangingPunct="0">
              <a:spcBef>
                <a:spcPct val="0"/>
              </a:spcBef>
              <a:spcAft>
                <a:spcPct val="0"/>
              </a:spcAft>
            </a:pPr>
            <a:r>
              <a:rPr lang="en-US" dirty="0">
                <a:solidFill>
                  <a:prstClr val="black"/>
                </a:solidFill>
                <a:latin typeface="Arial" charset="0"/>
              </a:rPr>
              <a:t>y=green</a:t>
            </a:r>
          </a:p>
          <a:p>
            <a:pPr eaLnBrk="0" fontAlgn="base" hangingPunct="0">
              <a:spcBef>
                <a:spcPct val="0"/>
              </a:spcBef>
              <a:spcAft>
                <a:spcPct val="0"/>
              </a:spcAft>
            </a:pPr>
            <a:endParaRPr lang="en-US" dirty="0">
              <a:solidFill>
                <a:prstClr val="black"/>
              </a:solidFill>
              <a:latin typeface="Arial" charset="0"/>
            </a:endParaRPr>
          </a:p>
        </p:txBody>
      </p:sp>
    </p:spTree>
    <p:extLst>
      <p:ext uri="{BB962C8B-B14F-4D97-AF65-F5344CB8AC3E}">
        <p14:creationId xmlns:p14="http://schemas.microsoft.com/office/powerpoint/2010/main" val="311894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nnett2.jpg"/>
          <p:cNvPicPr>
            <a:picLocks noGrp="1" noChangeAspect="1"/>
          </p:cNvPicPr>
          <p:nvPr>
            <p:ph idx="1"/>
          </p:nvPr>
        </p:nvPicPr>
        <p:blipFill>
          <a:blip r:embed="rId2" cstate="print"/>
          <a:stretch>
            <a:fillRect/>
          </a:stretch>
        </p:blipFill>
        <p:spPr>
          <a:xfrm>
            <a:off x="990600" y="1524000"/>
            <a:ext cx="7467599" cy="5334000"/>
          </a:xfrm>
        </p:spPr>
      </p:pic>
      <p:sp>
        <p:nvSpPr>
          <p:cNvPr id="3" name="Title 2"/>
          <p:cNvSpPr>
            <a:spLocks noGrp="1"/>
          </p:cNvSpPr>
          <p:nvPr>
            <p:ph type="title"/>
          </p:nvPr>
        </p:nvSpPr>
        <p:spPr/>
        <p:txBody>
          <a:bodyPr>
            <a:normAutofit fontScale="90000"/>
          </a:bodyPr>
          <a:lstStyle/>
          <a:p>
            <a:r>
              <a:rPr lang="en-US" dirty="0" smtClean="0"/>
              <a:t>            Two-factor Cross</a:t>
            </a:r>
            <a:br>
              <a:rPr lang="en-US" dirty="0" smtClean="0"/>
            </a:br>
            <a:r>
              <a:rPr lang="en-US" dirty="0"/>
              <a:t> </a:t>
            </a:r>
            <a:r>
              <a:rPr lang="en-US" dirty="0" smtClean="0"/>
              <a:t>    Pea Pod Color and Pea Color </a:t>
            </a:r>
            <a:endParaRPr lang="en-US" dirty="0"/>
          </a:p>
        </p:txBody>
      </p:sp>
      <p:sp>
        <p:nvSpPr>
          <p:cNvPr id="2" name="TextBox 1"/>
          <p:cNvSpPr txBox="1"/>
          <p:nvPr/>
        </p:nvSpPr>
        <p:spPr>
          <a:xfrm>
            <a:off x="2362200" y="5943600"/>
            <a:ext cx="4953000" cy="369332"/>
          </a:xfrm>
          <a:prstGeom prst="rect">
            <a:avLst/>
          </a:prstGeom>
          <a:noFill/>
        </p:spPr>
        <p:txBody>
          <a:bodyPr wrap="square" rtlCol="0">
            <a:spAutoFit/>
          </a:bodyPr>
          <a:lstStyle/>
          <a:p>
            <a:pPr eaLnBrk="0" fontAlgn="base" hangingPunct="0">
              <a:spcBef>
                <a:spcPct val="0"/>
              </a:spcBef>
              <a:spcAft>
                <a:spcPct val="0"/>
              </a:spcAft>
            </a:pPr>
            <a:r>
              <a:rPr lang="en-US" dirty="0">
                <a:solidFill>
                  <a:prstClr val="black"/>
                </a:solidFill>
                <a:latin typeface="Arial" charset="0"/>
              </a:rPr>
              <a:t>G=green   g=yellow          Y=yellow     y=green</a:t>
            </a:r>
          </a:p>
        </p:txBody>
      </p:sp>
      <p:sp>
        <p:nvSpPr>
          <p:cNvPr id="5" name="TextBox 4"/>
          <p:cNvSpPr txBox="1"/>
          <p:nvPr/>
        </p:nvSpPr>
        <p:spPr>
          <a:xfrm>
            <a:off x="2667000" y="5638800"/>
            <a:ext cx="1752600" cy="369332"/>
          </a:xfrm>
          <a:prstGeom prst="rect">
            <a:avLst/>
          </a:prstGeom>
          <a:noFill/>
        </p:spPr>
        <p:txBody>
          <a:bodyPr wrap="square" rtlCol="0">
            <a:spAutoFit/>
          </a:bodyPr>
          <a:lstStyle/>
          <a:p>
            <a:pPr eaLnBrk="0" fontAlgn="base" hangingPunct="0">
              <a:spcBef>
                <a:spcPct val="0"/>
              </a:spcBef>
              <a:spcAft>
                <a:spcPct val="0"/>
              </a:spcAft>
            </a:pPr>
            <a:r>
              <a:rPr lang="en-US" dirty="0">
                <a:solidFill>
                  <a:prstClr val="black"/>
                </a:solidFill>
                <a:latin typeface="Arial" charset="0"/>
              </a:rPr>
              <a:t>Pea Pod Color</a:t>
            </a:r>
          </a:p>
        </p:txBody>
      </p:sp>
      <p:sp>
        <p:nvSpPr>
          <p:cNvPr id="6" name="TextBox 5"/>
          <p:cNvSpPr txBox="1"/>
          <p:nvPr/>
        </p:nvSpPr>
        <p:spPr>
          <a:xfrm>
            <a:off x="4838700" y="5638800"/>
            <a:ext cx="2171700" cy="369332"/>
          </a:xfrm>
          <a:prstGeom prst="rect">
            <a:avLst/>
          </a:prstGeom>
          <a:noFill/>
        </p:spPr>
        <p:txBody>
          <a:bodyPr wrap="square" rtlCol="0">
            <a:spAutoFit/>
          </a:bodyPr>
          <a:lstStyle/>
          <a:p>
            <a:pPr eaLnBrk="0" fontAlgn="base" hangingPunct="0">
              <a:spcBef>
                <a:spcPct val="0"/>
              </a:spcBef>
              <a:spcAft>
                <a:spcPct val="0"/>
              </a:spcAft>
            </a:pPr>
            <a:r>
              <a:rPr lang="en-US" dirty="0">
                <a:solidFill>
                  <a:prstClr val="black"/>
                </a:solidFill>
                <a:latin typeface="Arial" charset="0"/>
              </a:rPr>
              <a:t>        Pea Color  </a:t>
            </a:r>
          </a:p>
        </p:txBody>
      </p:sp>
    </p:spTree>
    <p:extLst>
      <p:ext uri="{BB962C8B-B14F-4D97-AF65-F5344CB8AC3E}">
        <p14:creationId xmlns:p14="http://schemas.microsoft.com/office/powerpoint/2010/main" val="2580977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ctr" eaLnBrk="1" hangingPunct="1"/>
            <a:r>
              <a:rPr lang="en-US" sz="4000" b="1" dirty="0" smtClean="0">
                <a:solidFill>
                  <a:srgbClr val="6E1486"/>
                </a:solidFill>
              </a:rPr>
              <a:t>11.1</a:t>
            </a:r>
            <a:r>
              <a:rPr lang="en-US" sz="4000" b="1" dirty="0" smtClean="0"/>
              <a:t> </a:t>
            </a:r>
            <a:r>
              <a:rPr lang="en-US" sz="4000" b="1" dirty="0" smtClean="0">
                <a:solidFill>
                  <a:srgbClr val="6E1486"/>
                </a:solidFill>
              </a:rPr>
              <a:t>The Work of </a:t>
            </a:r>
            <a:r>
              <a:rPr lang="en-US" sz="4000" b="1" dirty="0" err="1" smtClean="0">
                <a:solidFill>
                  <a:srgbClr val="6E1486"/>
                </a:solidFill>
              </a:rPr>
              <a:t>Gregor</a:t>
            </a:r>
            <a:r>
              <a:rPr lang="en-US" sz="4000" b="1" dirty="0" smtClean="0">
                <a:solidFill>
                  <a:srgbClr val="6E1486"/>
                </a:solidFill>
              </a:rPr>
              <a:t> Mendel</a:t>
            </a:r>
            <a:r>
              <a:rPr lang="en-US" sz="4000" b="1" dirty="0" smtClean="0"/>
              <a:t/>
            </a:r>
            <a:br>
              <a:rPr lang="en-US" sz="4000" b="1" dirty="0" smtClean="0"/>
            </a:br>
            <a:r>
              <a:rPr lang="en-US" sz="4000" b="1" dirty="0" smtClean="0"/>
              <a:t>The Experiments of </a:t>
            </a:r>
            <a:r>
              <a:rPr lang="en-US" sz="4000" b="1" dirty="0" err="1" smtClean="0"/>
              <a:t>Gregor</a:t>
            </a:r>
            <a:r>
              <a:rPr lang="en-US" sz="4000" b="1" dirty="0" smtClean="0"/>
              <a:t> Mendel</a:t>
            </a:r>
          </a:p>
        </p:txBody>
      </p:sp>
      <p:sp>
        <p:nvSpPr>
          <p:cNvPr id="7171" name="Rectangle 3"/>
          <p:cNvSpPr>
            <a:spLocks noGrp="1" noChangeArrowheads="1"/>
          </p:cNvSpPr>
          <p:nvPr>
            <p:ph idx="1"/>
          </p:nvPr>
        </p:nvSpPr>
        <p:spPr/>
        <p:txBody>
          <a:bodyPr>
            <a:normAutofit lnSpcReduction="10000"/>
          </a:bodyPr>
          <a:lstStyle/>
          <a:p>
            <a:pPr eaLnBrk="1" hangingPunct="1">
              <a:buFont typeface="Wingdings" panose="05000000000000000000" pitchFamily="2" charset="2"/>
              <a:buChar char="Ø"/>
            </a:pPr>
            <a:r>
              <a:rPr lang="en-US" b="1" dirty="0" smtClean="0">
                <a:solidFill>
                  <a:srgbClr val="6E1486"/>
                </a:solidFill>
              </a:rPr>
              <a:t>Where does an organism get its unique characteristics?</a:t>
            </a:r>
          </a:p>
          <a:p>
            <a:pPr eaLnBrk="1" hangingPunct="1">
              <a:buNone/>
            </a:pPr>
            <a:r>
              <a:rPr lang="en-US" b="1" dirty="0" smtClean="0">
                <a:solidFill>
                  <a:srgbClr val="6E1486"/>
                </a:solidFill>
              </a:rPr>
              <a:t>	</a:t>
            </a:r>
            <a:r>
              <a:rPr lang="en-US" b="1" dirty="0" smtClean="0"/>
              <a:t>An individual’s characteristics are determined by factors that are passed from one parental generation to the next.</a:t>
            </a:r>
          </a:p>
          <a:p>
            <a:pPr marL="0" indent="0" eaLnBrk="1" hangingPunct="1">
              <a:buNone/>
            </a:pPr>
            <a:r>
              <a:rPr lang="en-US" dirty="0"/>
              <a:t>	</a:t>
            </a:r>
            <a:r>
              <a:rPr lang="en-US" dirty="0" smtClean="0"/>
              <a:t>Every living thing – plant or animal, 	microbe or human being – has a set of 	characteristics inherited from its 	PARENT 	(OR PARENTS)</a:t>
            </a:r>
          </a:p>
        </p:txBody>
      </p:sp>
    </p:spTree>
    <p:extLst>
      <p:ext uri="{BB962C8B-B14F-4D97-AF65-F5344CB8AC3E}">
        <p14:creationId xmlns:p14="http://schemas.microsoft.com/office/powerpoint/2010/main" val="3263793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1981200"/>
            <a:ext cx="9144000" cy="4876800"/>
          </a:xfrm>
        </p:spPr>
        <p:txBody>
          <a:bodyPr>
            <a:normAutofit/>
          </a:bodyPr>
          <a:lstStyle/>
          <a:p>
            <a:pPr eaLnBrk="1" hangingPunct="1">
              <a:lnSpc>
                <a:spcPct val="80000"/>
              </a:lnSpc>
              <a:buFont typeface="Wingdings" pitchFamily="2" charset="2"/>
              <a:buChar char="Ø"/>
            </a:pPr>
            <a:endParaRPr lang="en-US" sz="2000" dirty="0" smtClean="0"/>
          </a:p>
          <a:p>
            <a:pPr eaLnBrk="1" hangingPunct="1">
              <a:lnSpc>
                <a:spcPct val="80000"/>
              </a:lnSpc>
              <a:buFont typeface="Wingdings" pitchFamily="2" charset="2"/>
              <a:buChar char="Ø"/>
            </a:pPr>
            <a:r>
              <a:rPr lang="en-US" sz="2000" b="1" dirty="0" smtClean="0"/>
              <a:t>The inheritance of biological characteristics is determined by individual units called genes, which are passed from parents to offspring.</a:t>
            </a:r>
          </a:p>
          <a:p>
            <a:pPr eaLnBrk="1" hangingPunct="1">
              <a:lnSpc>
                <a:spcPct val="80000"/>
              </a:lnSpc>
            </a:pPr>
            <a:endParaRPr lang="en-US" sz="2000" b="1" dirty="0" smtClean="0"/>
          </a:p>
          <a:p>
            <a:pPr eaLnBrk="1" hangingPunct="1">
              <a:lnSpc>
                <a:spcPct val="80000"/>
              </a:lnSpc>
              <a:buFont typeface="Wingdings" pitchFamily="2" charset="2"/>
              <a:buChar char="Ø"/>
            </a:pPr>
            <a:r>
              <a:rPr lang="en-US" sz="2000" b="1" dirty="0" smtClean="0"/>
              <a:t>When 2 or more forms (alleles) of the gene for a single trait exist, some alleles are dominant and some are recessive.</a:t>
            </a:r>
          </a:p>
          <a:p>
            <a:pPr eaLnBrk="1" hangingPunct="1">
              <a:lnSpc>
                <a:spcPct val="80000"/>
              </a:lnSpc>
            </a:pPr>
            <a:endParaRPr lang="en-US" sz="2000" b="1" dirty="0" smtClean="0"/>
          </a:p>
          <a:p>
            <a:pPr eaLnBrk="1" hangingPunct="1">
              <a:lnSpc>
                <a:spcPct val="80000"/>
              </a:lnSpc>
              <a:buFont typeface="Wingdings" pitchFamily="2" charset="2"/>
              <a:buChar char="Ø"/>
            </a:pPr>
            <a:r>
              <a:rPr lang="en-US" sz="2000" b="1" dirty="0" smtClean="0"/>
              <a:t>In most sexually reproducing organisms, each adult has 2 copies of each gene – one from each parent.  These genes segregate (separate) from each other when gametes are formed.</a:t>
            </a:r>
          </a:p>
          <a:p>
            <a:pPr eaLnBrk="1" hangingPunct="1">
              <a:lnSpc>
                <a:spcPct val="80000"/>
              </a:lnSpc>
              <a:buFont typeface="Wingdings" pitchFamily="2" charset="2"/>
              <a:buChar char="Ø"/>
            </a:pPr>
            <a:endParaRPr lang="en-US" sz="2000" b="1" dirty="0" smtClean="0"/>
          </a:p>
          <a:p>
            <a:pPr eaLnBrk="1" hangingPunct="1">
              <a:lnSpc>
                <a:spcPct val="80000"/>
              </a:lnSpc>
              <a:buFont typeface="Wingdings" pitchFamily="2" charset="2"/>
              <a:buChar char="Ø"/>
            </a:pPr>
            <a:r>
              <a:rPr lang="en-US" sz="2000" b="1" dirty="0" smtClean="0"/>
              <a:t>Alleles for different genes usually segregate independently of each other</a:t>
            </a:r>
          </a:p>
        </p:txBody>
      </p:sp>
      <p:sp>
        <p:nvSpPr>
          <p:cNvPr id="18434" name="Rectangle 2"/>
          <p:cNvSpPr>
            <a:spLocks noGrp="1" noChangeArrowheads="1"/>
          </p:cNvSpPr>
          <p:nvPr>
            <p:ph type="title"/>
          </p:nvPr>
        </p:nvSpPr>
        <p:spPr>
          <a:xfrm>
            <a:off x="457200" y="274638"/>
            <a:ext cx="8229600" cy="1630362"/>
          </a:xfrm>
        </p:spPr>
        <p:txBody>
          <a:bodyPr>
            <a:normAutofit fontScale="90000"/>
          </a:bodyPr>
          <a:lstStyle/>
          <a:p>
            <a:pPr algn="ctr"/>
            <a:r>
              <a:rPr lang="en-US" dirty="0" smtClean="0">
                <a:solidFill>
                  <a:schemeClr val="tx1"/>
                </a:solidFill>
              </a:rPr>
              <a:t>11.2 Applying Mendel’s Principles</a:t>
            </a:r>
            <a:r>
              <a:rPr lang="en-US" dirty="0" smtClean="0">
                <a:solidFill>
                  <a:srgbClr val="93E78D"/>
                </a:solidFill>
              </a:rPr>
              <a:t/>
            </a:r>
            <a:br>
              <a:rPr lang="en-US" dirty="0" smtClean="0">
                <a:solidFill>
                  <a:srgbClr val="93E78D"/>
                </a:solidFill>
              </a:rPr>
            </a:br>
            <a:r>
              <a:rPr lang="en-US" dirty="0" smtClean="0">
                <a:solidFill>
                  <a:srgbClr val="93E78D"/>
                </a:solidFill>
              </a:rPr>
              <a:t>   </a:t>
            </a:r>
            <a:r>
              <a:rPr lang="en-US" sz="4000" dirty="0" smtClean="0">
                <a:solidFill>
                  <a:srgbClr val="7030A0"/>
                </a:solidFill>
              </a:rPr>
              <a:t>A Summary of Mendel’s Principles</a:t>
            </a:r>
            <a:r>
              <a:rPr lang="en-US" dirty="0" smtClean="0"/>
              <a:t/>
            </a:r>
            <a:br>
              <a:rPr lang="en-US" dirty="0" smtClean="0"/>
            </a:br>
            <a:r>
              <a:rPr lang="en-US" sz="3600" dirty="0" smtClean="0"/>
              <a:t>These Principles are…</a:t>
            </a:r>
          </a:p>
        </p:txBody>
      </p:sp>
    </p:spTree>
    <p:extLst>
      <p:ext uri="{BB962C8B-B14F-4D97-AF65-F5344CB8AC3E}">
        <p14:creationId xmlns:p14="http://schemas.microsoft.com/office/powerpoint/2010/main" val="3133245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828800"/>
            <a:ext cx="8229600" cy="4178491"/>
          </a:xfrm>
        </p:spPr>
        <p:txBody>
          <a:bodyPr/>
          <a:lstStyle/>
          <a:p>
            <a:pPr eaLnBrk="1" hangingPunct="1">
              <a:buFontTx/>
              <a:buNone/>
            </a:pPr>
            <a:r>
              <a:rPr lang="en-US" sz="2800" dirty="0" smtClean="0"/>
              <a:t>	Mendel’s experiments didn’t apply to just plants.  In the early 1900’s and American geneticist, Thomas Hunt Morgan used fruit flies (</a:t>
            </a:r>
            <a:r>
              <a:rPr lang="en-US" sz="2800" i="1" dirty="0" smtClean="0"/>
              <a:t>Drosophila </a:t>
            </a:r>
            <a:r>
              <a:rPr lang="en-US" sz="2800" i="1" dirty="0" err="1" smtClean="0"/>
              <a:t>melanogaster</a:t>
            </a:r>
            <a:r>
              <a:rPr lang="en-US" sz="2800" i="1" dirty="0" smtClean="0"/>
              <a:t>) </a:t>
            </a:r>
            <a:endParaRPr lang="en-US" sz="2800" dirty="0" smtClean="0"/>
          </a:p>
          <a:p>
            <a:pPr eaLnBrk="1" hangingPunct="1">
              <a:buFontTx/>
              <a:buNone/>
            </a:pPr>
            <a:endParaRPr lang="en-US" sz="2800" dirty="0" smtClean="0"/>
          </a:p>
          <a:p>
            <a:pPr eaLnBrk="1" hangingPunct="1">
              <a:buFontTx/>
              <a:buNone/>
            </a:pPr>
            <a:r>
              <a:rPr lang="en-US" sz="2800" dirty="0" smtClean="0"/>
              <a:t>	Fruit flies are small,  can produce lots of offspring – a single pair can produce hundreds of young, and they are easy to keep in a lab</a:t>
            </a:r>
          </a:p>
        </p:txBody>
      </p:sp>
      <p:sp>
        <p:nvSpPr>
          <p:cNvPr id="19458" name="Rectangle 2"/>
          <p:cNvSpPr>
            <a:spLocks noGrp="1" noChangeArrowheads="1"/>
          </p:cNvSpPr>
          <p:nvPr>
            <p:ph type="title"/>
          </p:nvPr>
        </p:nvSpPr>
        <p:spPr/>
        <p:txBody>
          <a:bodyPr>
            <a:normAutofit fontScale="90000"/>
          </a:bodyPr>
          <a:lstStyle/>
          <a:p>
            <a:r>
              <a:rPr lang="en-US" dirty="0" smtClean="0">
                <a:solidFill>
                  <a:schemeClr val="tx1"/>
                </a:solidFill>
              </a:rPr>
              <a:t>11.2 Applying Mendel’s Principles</a:t>
            </a:r>
            <a:r>
              <a:rPr lang="en-US" dirty="0" smtClean="0">
                <a:solidFill>
                  <a:srgbClr val="93E78D"/>
                </a:solidFill>
              </a:rPr>
              <a:t/>
            </a:r>
            <a:br>
              <a:rPr lang="en-US" dirty="0" smtClean="0">
                <a:solidFill>
                  <a:srgbClr val="93E78D"/>
                </a:solidFill>
              </a:rPr>
            </a:br>
            <a:r>
              <a:rPr lang="en-US" sz="4000" dirty="0" smtClean="0">
                <a:solidFill>
                  <a:srgbClr val="7030A0"/>
                </a:solidFill>
              </a:rPr>
              <a:t>A Summary of Mendel’s Principles</a:t>
            </a:r>
            <a:endParaRPr lang="en-US" sz="4000" dirty="0" smtClean="0"/>
          </a:p>
        </p:txBody>
      </p:sp>
    </p:spTree>
    <p:extLst>
      <p:ext uri="{BB962C8B-B14F-4D97-AF65-F5344CB8AC3E}">
        <p14:creationId xmlns:p14="http://schemas.microsoft.com/office/powerpoint/2010/main" val="1363696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524000"/>
            <a:ext cx="8229600" cy="5029200"/>
          </a:xfrm>
        </p:spPr>
        <p:txBody>
          <a:bodyPr/>
          <a:lstStyle/>
          <a:p>
            <a:r>
              <a:rPr lang="en-US" dirty="0"/>
              <a:t>Thomas Hunt Morgan</a:t>
            </a:r>
            <a:endParaRPr lang="en-US" dirty="0" smtClean="0"/>
          </a:p>
        </p:txBody>
      </p:sp>
      <p:sp>
        <p:nvSpPr>
          <p:cNvPr id="20482" name="Rectangle 2"/>
          <p:cNvSpPr>
            <a:spLocks noGrp="1" noChangeArrowheads="1"/>
          </p:cNvSpPr>
          <p:nvPr>
            <p:ph type="title"/>
          </p:nvPr>
        </p:nvSpPr>
        <p:spPr>
          <a:xfrm>
            <a:off x="457200" y="274638"/>
            <a:ext cx="8229600" cy="1477962"/>
          </a:xfrm>
        </p:spPr>
        <p:txBody>
          <a:bodyPr>
            <a:normAutofit fontScale="90000"/>
          </a:bodyPr>
          <a:lstStyle/>
          <a:p>
            <a:pPr algn="ctr"/>
            <a:r>
              <a:rPr lang="en-US" dirty="0" smtClean="0">
                <a:solidFill>
                  <a:schemeClr val="tx1"/>
                </a:solidFill>
              </a:rPr>
              <a:t>11.2 Applying Mendel’s Principles</a:t>
            </a:r>
            <a:r>
              <a:rPr lang="en-US" dirty="0" smtClean="0">
                <a:solidFill>
                  <a:srgbClr val="93E78D"/>
                </a:solidFill>
              </a:rPr>
              <a:t/>
            </a:r>
            <a:br>
              <a:rPr lang="en-US" dirty="0" smtClean="0">
                <a:solidFill>
                  <a:srgbClr val="93E78D"/>
                </a:solidFill>
              </a:rPr>
            </a:br>
            <a:r>
              <a:rPr lang="en-US" dirty="0" smtClean="0">
                <a:solidFill>
                  <a:srgbClr val="93E78D"/>
                </a:solidFill>
              </a:rPr>
              <a:t>   </a:t>
            </a:r>
            <a:r>
              <a:rPr lang="en-US" dirty="0" smtClean="0">
                <a:solidFill>
                  <a:srgbClr val="7030A0"/>
                </a:solidFill>
              </a:rPr>
              <a:t>Summary of Mendel’s Principles</a:t>
            </a:r>
            <a:r>
              <a:rPr lang="en-US" dirty="0" smtClean="0"/>
              <a:t/>
            </a:r>
            <a:br>
              <a:rPr lang="en-US" dirty="0" smtClean="0"/>
            </a:br>
            <a:endParaRPr lang="en-US" dirty="0" smtClean="0"/>
          </a:p>
        </p:txBody>
      </p:sp>
      <p:pic>
        <p:nvPicPr>
          <p:cNvPr id="20484" name="Picture 5" descr="lewis-1"/>
          <p:cNvPicPr>
            <a:picLocks noChangeAspect="1" noChangeArrowheads="1"/>
          </p:cNvPicPr>
          <p:nvPr/>
        </p:nvPicPr>
        <p:blipFill>
          <a:blip r:embed="rId2" cstate="print"/>
          <a:srcRect/>
          <a:stretch>
            <a:fillRect/>
          </a:stretch>
        </p:blipFill>
        <p:spPr bwMode="auto">
          <a:xfrm>
            <a:off x="990600" y="2209800"/>
            <a:ext cx="2895600" cy="3886200"/>
          </a:xfrm>
          <a:prstGeom prst="rect">
            <a:avLst/>
          </a:prstGeom>
          <a:noFill/>
          <a:ln w="9525">
            <a:noFill/>
            <a:miter lim="800000"/>
            <a:headEnd/>
            <a:tailEnd/>
          </a:ln>
        </p:spPr>
      </p:pic>
      <p:pic>
        <p:nvPicPr>
          <p:cNvPr id="20485" name="Picture 7" descr="260px-Sexlinked_inheritance_white"/>
          <p:cNvPicPr>
            <a:picLocks noChangeAspect="1" noChangeArrowheads="1"/>
          </p:cNvPicPr>
          <p:nvPr/>
        </p:nvPicPr>
        <p:blipFill>
          <a:blip r:embed="rId3" cstate="print"/>
          <a:srcRect/>
          <a:stretch>
            <a:fillRect/>
          </a:stretch>
        </p:blipFill>
        <p:spPr bwMode="auto">
          <a:xfrm>
            <a:off x="5272411" y="2247900"/>
            <a:ext cx="2933700" cy="3810000"/>
          </a:xfrm>
          <a:prstGeom prst="rect">
            <a:avLst/>
          </a:prstGeom>
          <a:noFill/>
          <a:ln w="9525">
            <a:noFill/>
            <a:miter lim="800000"/>
            <a:headEnd/>
            <a:tailEnd/>
          </a:ln>
        </p:spPr>
      </p:pic>
    </p:spTree>
    <p:extLst>
      <p:ext uri="{BB962C8B-B14F-4D97-AF65-F5344CB8AC3E}">
        <p14:creationId xmlns:p14="http://schemas.microsoft.com/office/powerpoint/2010/main" val="559505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algn="ctr"/>
            <a:r>
              <a:rPr lang="en-US" sz="3600" dirty="0" smtClean="0">
                <a:solidFill>
                  <a:schemeClr val="tx1"/>
                </a:solidFill>
              </a:rPr>
              <a:t>11.2 Applying Mendel’s Principles</a:t>
            </a:r>
            <a:r>
              <a:rPr lang="en-US" sz="3600" dirty="0" smtClean="0">
                <a:solidFill>
                  <a:srgbClr val="93E78D"/>
                </a:solidFill>
              </a:rPr>
              <a:t/>
            </a:r>
            <a:br>
              <a:rPr lang="en-US" sz="3600" dirty="0" smtClean="0">
                <a:solidFill>
                  <a:srgbClr val="93E78D"/>
                </a:solidFill>
              </a:rPr>
            </a:br>
            <a:r>
              <a:rPr lang="en-US" sz="3600" dirty="0" smtClean="0">
                <a:solidFill>
                  <a:srgbClr val="93E78D"/>
                </a:solidFill>
              </a:rPr>
              <a:t>   </a:t>
            </a:r>
            <a:r>
              <a:rPr lang="en-US" sz="3600" dirty="0" smtClean="0">
                <a:solidFill>
                  <a:srgbClr val="7030A0"/>
                </a:solidFill>
              </a:rPr>
              <a:t>Summary of Mendel’s Principles</a:t>
            </a:r>
            <a:endParaRPr lang="en-US" sz="3600" dirty="0" smtClean="0"/>
          </a:p>
        </p:txBody>
      </p:sp>
      <p:sp>
        <p:nvSpPr>
          <p:cNvPr id="5" name="Text Placeholder 4"/>
          <p:cNvSpPr>
            <a:spLocks noGrp="1"/>
          </p:cNvSpPr>
          <p:nvPr>
            <p:ph type="body" idx="1"/>
          </p:nvPr>
        </p:nvSpPr>
        <p:spPr>
          <a:xfrm>
            <a:off x="457200" y="5638800"/>
            <a:ext cx="4040188" cy="1143000"/>
          </a:xfrm>
        </p:spPr>
        <p:txBody>
          <a:bodyPr>
            <a:normAutofit fontScale="92500" lnSpcReduction="10000"/>
          </a:bodyPr>
          <a:lstStyle/>
          <a:p>
            <a:endParaRPr lang="en-US" dirty="0" smtClean="0"/>
          </a:p>
          <a:p>
            <a:r>
              <a:rPr lang="en-US" dirty="0" smtClean="0"/>
              <a:t>Drosophila </a:t>
            </a:r>
            <a:r>
              <a:rPr lang="en-US" dirty="0"/>
              <a:t>melanogaster</a:t>
            </a:r>
            <a:br>
              <a:rPr lang="en-US" dirty="0"/>
            </a:br>
            <a:r>
              <a:rPr lang="en-US" dirty="0"/>
              <a:t>(Fruit fly)</a:t>
            </a:r>
          </a:p>
          <a:p>
            <a:endParaRPr lang="en-US" dirty="0"/>
          </a:p>
        </p:txBody>
      </p:sp>
      <p:sp>
        <p:nvSpPr>
          <p:cNvPr id="6" name="Content Placeholder 5"/>
          <p:cNvSpPr>
            <a:spLocks noGrp="1"/>
          </p:cNvSpPr>
          <p:nvPr>
            <p:ph sz="quarter" idx="2"/>
          </p:nvPr>
        </p:nvSpPr>
        <p:spPr/>
        <p:txBody>
          <a:bodyPr/>
          <a:lstStyle/>
          <a:p>
            <a:endParaRPr lang="en-US" dirty="0" smtClean="0"/>
          </a:p>
          <a:p>
            <a:endParaRPr lang="en-US" dirty="0" smtClean="0"/>
          </a:p>
          <a:p>
            <a:endParaRPr lang="en-US" dirty="0" smtClean="0"/>
          </a:p>
        </p:txBody>
      </p:sp>
      <p:sp>
        <p:nvSpPr>
          <p:cNvPr id="3" name="Content Placeholder 2"/>
          <p:cNvSpPr>
            <a:spLocks noGrp="1"/>
          </p:cNvSpPr>
          <p:nvPr>
            <p:ph sz="quarter" idx="4"/>
          </p:nvPr>
        </p:nvSpPr>
        <p:spPr>
          <a:xfrm>
            <a:off x="4645025" y="1444294"/>
            <a:ext cx="4041775" cy="5108906"/>
          </a:xfrm>
        </p:spPr>
        <p:txBody>
          <a:bodyPr>
            <a:normAutofit lnSpcReduction="10000"/>
          </a:bodyPr>
          <a:lstStyle/>
          <a:p>
            <a:r>
              <a:rPr lang="en-US" dirty="0" smtClean="0"/>
              <a:t>	Before </a:t>
            </a:r>
            <a:r>
              <a:rPr lang="en-US" dirty="0"/>
              <a:t>long, Morgan and other biologists had tested Mendel’s principles and learned that they applied to flies and other organisms as well.  In fact, Mendel’s basic principles can be used to study inheritance of human traits and to calculate the probability of certain traits appearing in the next generation.</a:t>
            </a:r>
          </a:p>
          <a:p>
            <a:endParaRPr lang="en-US" dirty="0"/>
          </a:p>
        </p:txBody>
      </p:sp>
      <p:pic>
        <p:nvPicPr>
          <p:cNvPr id="21508" name="Picture 5" descr="lewis-16"/>
          <p:cNvPicPr>
            <a:picLocks noChangeAspect="1" noChangeArrowheads="1"/>
          </p:cNvPicPr>
          <p:nvPr/>
        </p:nvPicPr>
        <p:blipFill>
          <a:blip r:embed="rId2" cstate="print"/>
          <a:srcRect/>
          <a:stretch>
            <a:fillRect/>
          </a:stretch>
        </p:blipFill>
        <p:spPr bwMode="auto">
          <a:xfrm>
            <a:off x="685800" y="1524000"/>
            <a:ext cx="3563938" cy="3962400"/>
          </a:xfrm>
          <a:prstGeom prst="rect">
            <a:avLst/>
          </a:prstGeom>
          <a:noFill/>
          <a:ln w="9525">
            <a:noFill/>
            <a:miter lim="800000"/>
            <a:headEnd/>
            <a:tailEnd/>
          </a:ln>
        </p:spPr>
      </p:pic>
    </p:spTree>
    <p:extLst>
      <p:ext uri="{BB962C8B-B14F-4D97-AF65-F5344CB8AC3E}">
        <p14:creationId xmlns:p14="http://schemas.microsoft.com/office/powerpoint/2010/main" val="3615947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11.3  Other Patterns of Inheritance</a:t>
            </a:r>
            <a:r>
              <a:rPr lang="en-US" b="1" dirty="0" smtClean="0"/>
              <a:t/>
            </a:r>
            <a:br>
              <a:rPr lang="en-US" b="1" dirty="0" smtClean="0"/>
            </a:br>
            <a:endParaRPr lang="en-US" b="1" dirty="0"/>
          </a:p>
        </p:txBody>
      </p:sp>
      <p:sp>
        <p:nvSpPr>
          <p:cNvPr id="3" name="Content Placeholder 2"/>
          <p:cNvSpPr>
            <a:spLocks noGrp="1"/>
          </p:cNvSpPr>
          <p:nvPr>
            <p:ph idx="1"/>
          </p:nvPr>
        </p:nvSpPr>
        <p:spPr>
          <a:xfrm>
            <a:off x="76200" y="1143000"/>
            <a:ext cx="9067800" cy="5638800"/>
          </a:xfrm>
        </p:spPr>
        <p:txBody>
          <a:bodyPr/>
          <a:lstStyle/>
          <a:p>
            <a:pPr marL="0" indent="0">
              <a:buNone/>
            </a:pPr>
            <a:r>
              <a:rPr lang="en-US" dirty="0" smtClean="0"/>
              <a:t>Pages 319 – 321</a:t>
            </a:r>
          </a:p>
          <a:p>
            <a:pPr marL="0" indent="0">
              <a:buNone/>
            </a:pPr>
            <a:r>
              <a:rPr lang="en-US" dirty="0"/>
              <a:t>	</a:t>
            </a:r>
            <a:r>
              <a:rPr lang="en-US" dirty="0" smtClean="0"/>
              <a:t>	           Key Questions</a:t>
            </a:r>
          </a:p>
          <a:p>
            <a:pPr>
              <a:buFont typeface="Wingdings" panose="05000000000000000000" pitchFamily="2" charset="2"/>
              <a:buChar char="Ø"/>
            </a:pPr>
            <a:r>
              <a:rPr lang="en-US" b="1" dirty="0" smtClean="0"/>
              <a:t>What are some exceptions to Mendel’s principles?</a:t>
            </a:r>
          </a:p>
          <a:p>
            <a:pPr>
              <a:buFont typeface="Wingdings" panose="05000000000000000000" pitchFamily="2" charset="2"/>
              <a:buChar char="Ø"/>
            </a:pPr>
            <a:r>
              <a:rPr lang="en-US" b="1" dirty="0" smtClean="0"/>
              <a:t>Does the environment have a role in how genes determine traits?</a:t>
            </a:r>
          </a:p>
          <a:p>
            <a:pPr marL="0" indent="0">
              <a:buNone/>
            </a:pPr>
            <a:r>
              <a:rPr lang="en-US" b="1" dirty="0"/>
              <a:t>	</a:t>
            </a:r>
            <a:r>
              <a:rPr lang="en-US" b="1" dirty="0" smtClean="0"/>
              <a:t>		  </a:t>
            </a:r>
            <a:r>
              <a:rPr lang="en-US" dirty="0" smtClean="0"/>
              <a:t>Vocabulary</a:t>
            </a:r>
          </a:p>
          <a:p>
            <a:pPr marL="0" indent="0">
              <a:buNone/>
            </a:pPr>
            <a:r>
              <a:rPr lang="en-US" b="1" dirty="0" smtClean="0">
                <a:ln>
                  <a:solidFill>
                    <a:srgbClr val="FFFF00"/>
                  </a:solidFill>
                </a:ln>
              </a:rPr>
              <a:t>Incomplete dominance		Multiple allele</a:t>
            </a:r>
          </a:p>
          <a:p>
            <a:pPr marL="0" indent="0">
              <a:buNone/>
            </a:pPr>
            <a:r>
              <a:rPr lang="en-US" b="1" dirty="0" smtClean="0">
                <a:ln>
                  <a:solidFill>
                    <a:srgbClr val="FFFF00"/>
                  </a:solidFill>
                </a:ln>
              </a:rPr>
              <a:t>Co-dominance				Polygenic trait</a:t>
            </a:r>
          </a:p>
          <a:p>
            <a:pPr marL="0" indent="0">
              <a:buNone/>
            </a:pPr>
            <a:r>
              <a:rPr lang="en-US" b="1" dirty="0">
                <a:ln>
                  <a:solidFill>
                    <a:srgbClr val="FFFF00"/>
                  </a:solidFill>
                </a:ln>
              </a:rPr>
              <a:t>	</a:t>
            </a:r>
            <a:r>
              <a:rPr lang="en-US" b="1" dirty="0" smtClean="0">
                <a:ln>
                  <a:solidFill>
                    <a:srgbClr val="FFFF00"/>
                  </a:solidFill>
                </a:ln>
              </a:rPr>
              <a:t>		</a:t>
            </a:r>
            <a:r>
              <a:rPr lang="en-US" b="1" dirty="0" smtClean="0">
                <a:ln w="19050">
                  <a:solidFill>
                    <a:srgbClr val="FF0000"/>
                  </a:solidFill>
                </a:ln>
              </a:rPr>
              <a:t>    Page 319</a:t>
            </a:r>
            <a:endParaRPr lang="en-US" b="1" dirty="0">
              <a:ln w="19050">
                <a:solidFill>
                  <a:srgbClr val="FF0000"/>
                </a:solidFill>
              </a:ln>
            </a:endParaRPr>
          </a:p>
        </p:txBody>
      </p:sp>
    </p:spTree>
    <p:extLst>
      <p:ext uri="{BB962C8B-B14F-4D97-AF65-F5344CB8AC3E}">
        <p14:creationId xmlns:p14="http://schemas.microsoft.com/office/powerpoint/2010/main" val="147608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b="1" dirty="0" smtClean="0"/>
              <a:t>11.3  Other Patterns of Inheritance</a:t>
            </a:r>
            <a:br>
              <a:rPr lang="en-US" b="1" dirty="0" smtClean="0"/>
            </a:br>
            <a:r>
              <a:rPr lang="en-US" b="1" dirty="0" smtClean="0"/>
              <a:t>Incomplete Dominance</a:t>
            </a:r>
            <a:endParaRPr lang="en-US" b="1" dirty="0"/>
          </a:p>
        </p:txBody>
      </p:sp>
      <p:sp>
        <p:nvSpPr>
          <p:cNvPr id="3" name="Content Placeholder 2"/>
          <p:cNvSpPr>
            <a:spLocks noGrp="1"/>
          </p:cNvSpPr>
          <p:nvPr>
            <p:ph idx="1"/>
          </p:nvPr>
        </p:nvSpPr>
        <p:spPr>
          <a:xfrm>
            <a:off x="76200" y="1752600"/>
            <a:ext cx="8915400" cy="5105400"/>
          </a:xfrm>
        </p:spPr>
        <p:txBody>
          <a:bodyPr>
            <a:normAutofit lnSpcReduction="10000"/>
          </a:bodyPr>
          <a:lstStyle/>
          <a:p>
            <a:pPr>
              <a:buFont typeface="Wingdings" panose="05000000000000000000" pitchFamily="2" charset="2"/>
              <a:buChar char="Ø"/>
            </a:pPr>
            <a:r>
              <a:rPr lang="en-US" dirty="0"/>
              <a:t> </a:t>
            </a:r>
            <a:r>
              <a:rPr lang="en-US" dirty="0" smtClean="0"/>
              <a:t> </a:t>
            </a:r>
            <a:r>
              <a:rPr lang="en-US" b="1" dirty="0" smtClean="0"/>
              <a:t>What are some exceptions to Mendel’s     </a:t>
            </a:r>
          </a:p>
          <a:p>
            <a:pPr marL="0" indent="0">
              <a:buNone/>
            </a:pPr>
            <a:r>
              <a:rPr lang="en-US" b="1" dirty="0"/>
              <a:t> </a:t>
            </a:r>
            <a:r>
              <a:rPr lang="en-US" b="1" dirty="0" smtClean="0"/>
              <a:t>     principles?</a:t>
            </a:r>
            <a:endParaRPr lang="en-US" b="1" dirty="0"/>
          </a:p>
          <a:p>
            <a:pPr marL="0" indent="0">
              <a:buNone/>
            </a:pPr>
            <a:r>
              <a:rPr lang="en-US" b="1" dirty="0" smtClean="0"/>
              <a:t>	</a:t>
            </a:r>
            <a:r>
              <a:rPr lang="en-US" b="1" dirty="0" smtClean="0">
                <a:solidFill>
                  <a:srgbClr val="FF0000"/>
                </a:solidFill>
              </a:rPr>
              <a:t>Some alleles are neither </a:t>
            </a:r>
            <a:r>
              <a:rPr lang="en-US" b="1" smtClean="0">
                <a:solidFill>
                  <a:srgbClr val="FF0000"/>
                </a:solidFill>
              </a:rPr>
              <a:t>dominant nor </a:t>
            </a:r>
            <a:r>
              <a:rPr lang="en-US" b="1" dirty="0" smtClean="0">
                <a:solidFill>
                  <a:srgbClr val="FF0000"/>
                </a:solidFill>
              </a:rPr>
              <a:t>	recessive.</a:t>
            </a:r>
          </a:p>
          <a:p>
            <a:pPr marL="0" indent="0">
              <a:buNone/>
            </a:pPr>
            <a:r>
              <a:rPr lang="en-US" sz="2000" dirty="0" smtClean="0"/>
              <a:t>The F1 generation produced by across </a:t>
            </a:r>
          </a:p>
          <a:p>
            <a:pPr marL="0" indent="0">
              <a:buNone/>
            </a:pPr>
            <a:r>
              <a:rPr lang="en-US" sz="2000" dirty="0" smtClean="0"/>
              <a:t>between red-flower (RR) &amp; white-flowered (WW)</a:t>
            </a:r>
          </a:p>
          <a:p>
            <a:pPr marL="0" indent="0">
              <a:buNone/>
            </a:pPr>
            <a:r>
              <a:rPr lang="en-US" sz="2000" dirty="0" smtClean="0"/>
              <a:t>Plants consists of pink-colored flowers (RW).</a:t>
            </a:r>
          </a:p>
          <a:p>
            <a:pPr marL="0" indent="0">
              <a:buNone/>
            </a:pPr>
            <a:r>
              <a:rPr lang="en-US" sz="2000" dirty="0" smtClean="0"/>
              <a:t>Which allele is dominant in this case? Neither one</a:t>
            </a:r>
          </a:p>
          <a:p>
            <a:pPr marL="0" indent="0">
              <a:buNone/>
            </a:pPr>
            <a:endParaRPr lang="en-US" sz="2000" dirty="0"/>
          </a:p>
          <a:p>
            <a:pPr marL="0" indent="0">
              <a:buNone/>
            </a:pPr>
            <a:r>
              <a:rPr lang="en-US" sz="2000" dirty="0" smtClean="0"/>
              <a:t>Cases where one allele is not completely dominant</a:t>
            </a:r>
          </a:p>
          <a:p>
            <a:pPr marL="0" indent="0">
              <a:buNone/>
            </a:pPr>
            <a:r>
              <a:rPr lang="en-US" sz="2000" dirty="0" smtClean="0"/>
              <a:t>Over another is called </a:t>
            </a:r>
            <a:r>
              <a:rPr lang="en-US" sz="2000" b="1" dirty="0" smtClean="0">
                <a:ln>
                  <a:solidFill>
                    <a:srgbClr val="FFFF00"/>
                  </a:solidFill>
                </a:ln>
              </a:rPr>
              <a:t>incomplete dominance.</a:t>
            </a:r>
          </a:p>
          <a:p>
            <a:pPr marL="0" indent="0">
              <a:buNone/>
            </a:pPr>
            <a:r>
              <a:rPr lang="en-US" sz="1800" i="1" dirty="0" smtClean="0"/>
              <a:t>This means the heterozygous phenotype lie </a:t>
            </a:r>
          </a:p>
          <a:p>
            <a:pPr marL="0" indent="0">
              <a:buNone/>
            </a:pPr>
            <a:r>
              <a:rPr lang="en-US" sz="1800" i="1" dirty="0" smtClean="0"/>
              <a:t>somewhere between the two heterozygous phenotypes</a:t>
            </a:r>
            <a:endParaRPr lang="en-US" sz="1800" i="1" dirty="0"/>
          </a:p>
          <a:p>
            <a:pPr marL="0" indent="0">
              <a:buNone/>
            </a:pPr>
            <a:endParaRPr lang="en-US" sz="1800"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352800"/>
            <a:ext cx="3505200" cy="3200400"/>
          </a:xfrm>
          <a:prstGeom prst="rect">
            <a:avLst/>
          </a:prstGeom>
        </p:spPr>
      </p:pic>
    </p:spTree>
    <p:extLst>
      <p:ext uri="{BB962C8B-B14F-4D97-AF65-F5344CB8AC3E}">
        <p14:creationId xmlns:p14="http://schemas.microsoft.com/office/powerpoint/2010/main" val="1529745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11.3  Other Patterns of Inheritance</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b="1" dirty="0" err="1" smtClean="0">
                <a:ln>
                  <a:solidFill>
                    <a:srgbClr val="FFFF00"/>
                  </a:solidFill>
                </a:ln>
              </a:rPr>
              <a:t>Codominance</a:t>
            </a:r>
            <a:r>
              <a:rPr lang="en-US" dirty="0" smtClean="0"/>
              <a:t> – where phenotypes produced by both alleles are clearly expressed.</a:t>
            </a:r>
          </a:p>
          <a:p>
            <a:r>
              <a:rPr lang="en-US" dirty="0" smtClean="0"/>
              <a:t>Two alleles affect the phenotype in separate and distinguishable ways.  </a:t>
            </a:r>
          </a:p>
          <a:p>
            <a:r>
              <a:rPr lang="en-US" dirty="0" smtClean="0"/>
              <a:t>Neither allele can mask the other and both are expressed in the offspring and not in an “intermediate” form.</a:t>
            </a:r>
          </a:p>
          <a:p>
            <a:r>
              <a:rPr lang="en-US" dirty="0" smtClean="0"/>
              <a:t>Example: red flowers that are crossed with white flowers that yield red and white flowers.</a:t>
            </a:r>
            <a:endParaRPr lang="en-US" dirty="0"/>
          </a:p>
        </p:txBody>
      </p:sp>
    </p:spTree>
    <p:extLst>
      <p:ext uri="{BB962C8B-B14F-4D97-AF65-F5344CB8AC3E}">
        <p14:creationId xmlns:p14="http://schemas.microsoft.com/office/powerpoint/2010/main" val="2077563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11.3  Other Patterns of Inheritance</a:t>
            </a:r>
            <a:br>
              <a:rPr lang="en-US" dirty="0" smtClean="0"/>
            </a:br>
            <a:r>
              <a:rPr lang="en-US" dirty="0" smtClean="0"/>
              <a:t>Examples of </a:t>
            </a:r>
            <a:r>
              <a:rPr lang="en-US" dirty="0" err="1" smtClean="0"/>
              <a:t>Codominance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2133600"/>
            <a:ext cx="3733800" cy="3657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2133600"/>
            <a:ext cx="4038600" cy="3581400"/>
          </a:xfrm>
        </p:spPr>
      </p:pic>
      <p:sp>
        <p:nvSpPr>
          <p:cNvPr id="7" name="TextBox 6"/>
          <p:cNvSpPr txBox="1"/>
          <p:nvPr/>
        </p:nvSpPr>
        <p:spPr>
          <a:xfrm>
            <a:off x="304800" y="6172200"/>
            <a:ext cx="4419600" cy="646331"/>
          </a:xfrm>
          <a:prstGeom prst="rect">
            <a:avLst/>
          </a:prstGeom>
          <a:noFill/>
        </p:spPr>
        <p:txBody>
          <a:bodyPr wrap="square" rtlCol="0">
            <a:spAutoFit/>
          </a:bodyPr>
          <a:lstStyle/>
          <a:p>
            <a:r>
              <a:rPr lang="en-US" dirty="0">
                <a:solidFill>
                  <a:prstClr val="black"/>
                </a:solidFill>
              </a:rPr>
              <a:t>White and Red flowers produce flowers with both red and white colors together</a:t>
            </a:r>
          </a:p>
        </p:txBody>
      </p:sp>
      <p:sp>
        <p:nvSpPr>
          <p:cNvPr id="8" name="TextBox 7"/>
          <p:cNvSpPr txBox="1"/>
          <p:nvPr/>
        </p:nvSpPr>
        <p:spPr>
          <a:xfrm>
            <a:off x="4876800" y="5943600"/>
            <a:ext cx="4114800" cy="923330"/>
          </a:xfrm>
          <a:prstGeom prst="rect">
            <a:avLst/>
          </a:prstGeom>
          <a:noFill/>
        </p:spPr>
        <p:txBody>
          <a:bodyPr wrap="square" rtlCol="0">
            <a:spAutoFit/>
          </a:bodyPr>
          <a:lstStyle/>
          <a:p>
            <a:r>
              <a:rPr lang="en-US" dirty="0">
                <a:solidFill>
                  <a:prstClr val="black"/>
                </a:solidFill>
              </a:rPr>
              <a:t>Black chicken and white chicken produce a chicken speckled with black and white feathers called “</a:t>
            </a:r>
            <a:r>
              <a:rPr lang="en-US" dirty="0" err="1">
                <a:solidFill>
                  <a:prstClr val="black"/>
                </a:solidFill>
              </a:rPr>
              <a:t>erminette</a:t>
            </a:r>
            <a:r>
              <a:rPr lang="en-US" dirty="0">
                <a:solidFill>
                  <a:prstClr val="black"/>
                </a:solidFill>
              </a:rPr>
              <a:t>”.</a:t>
            </a:r>
          </a:p>
        </p:txBody>
      </p:sp>
    </p:spTree>
    <p:extLst>
      <p:ext uri="{BB962C8B-B14F-4D97-AF65-F5344CB8AC3E}">
        <p14:creationId xmlns:p14="http://schemas.microsoft.com/office/powerpoint/2010/main" val="2677766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11.3  Other Patterns of Inheritance</a:t>
            </a:r>
            <a:br>
              <a:rPr lang="en-US" b="1" dirty="0" smtClean="0"/>
            </a:br>
            <a:r>
              <a:rPr lang="en-US" b="1" dirty="0" smtClean="0"/>
              <a:t>Multiple Alleles</a:t>
            </a:r>
            <a:endParaRPr lang="en-US" b="1" dirty="0"/>
          </a:p>
        </p:txBody>
      </p:sp>
      <p:sp>
        <p:nvSpPr>
          <p:cNvPr id="5" name="Content Placeholder 4"/>
          <p:cNvSpPr>
            <a:spLocks noGrp="1"/>
          </p:cNvSpPr>
          <p:nvPr>
            <p:ph sz="half" idx="1"/>
          </p:nvPr>
        </p:nvSpPr>
        <p:spPr>
          <a:xfrm>
            <a:off x="457200" y="1600200"/>
            <a:ext cx="4038600" cy="4953000"/>
          </a:xfrm>
        </p:spPr>
        <p:txBody>
          <a:bodyPr>
            <a:normAutofit/>
          </a:bodyPr>
          <a:lstStyle/>
          <a:p>
            <a:pPr>
              <a:buFont typeface="Wingdings" panose="05000000000000000000" pitchFamily="2" charset="2"/>
              <a:buChar char="Ø"/>
            </a:pPr>
            <a:r>
              <a:rPr lang="en-US" b="1" dirty="0" smtClean="0"/>
              <a:t>What are some exceptions to Mendel’s principles?</a:t>
            </a:r>
          </a:p>
          <a:p>
            <a:pPr>
              <a:buFont typeface="Wingdings" panose="05000000000000000000" pitchFamily="2" charset="2"/>
              <a:buChar char="Ø"/>
            </a:pPr>
            <a:r>
              <a:rPr lang="en-US" b="1" dirty="0" smtClean="0">
                <a:solidFill>
                  <a:srgbClr val="FF0000"/>
                </a:solidFill>
              </a:rPr>
              <a:t>Many genes exist in several different forms and are therefore said to have multiple alleles</a:t>
            </a:r>
          </a:p>
          <a:p>
            <a:pPr>
              <a:buFont typeface="Wingdings" panose="05000000000000000000" pitchFamily="2" charset="2"/>
              <a:buChar char="Ø"/>
            </a:pPr>
            <a:r>
              <a:rPr lang="en-US" b="1" dirty="0" smtClean="0"/>
              <a:t>A gene with more than two alleles is said to have </a:t>
            </a:r>
            <a:r>
              <a:rPr lang="en-US" b="1" dirty="0" smtClean="0">
                <a:ln>
                  <a:solidFill>
                    <a:srgbClr val="FFFF00"/>
                  </a:solidFill>
                </a:ln>
              </a:rPr>
              <a:t>multiple alleles.</a:t>
            </a:r>
            <a:endParaRPr lang="en-US" b="1" dirty="0">
              <a:ln>
                <a:solidFill>
                  <a:srgbClr val="FFFF00"/>
                </a:solidFill>
              </a:ln>
            </a:endParaRPr>
          </a:p>
        </p:txBody>
      </p:sp>
      <p:sp>
        <p:nvSpPr>
          <p:cNvPr id="3" name="Content Placeholder 2"/>
          <p:cNvSpPr>
            <a:spLocks noGrp="1"/>
          </p:cNvSpPr>
          <p:nvPr>
            <p:ph sz="half" idx="2"/>
          </p:nvPr>
        </p:nvSpPr>
        <p:spPr/>
        <p:txBody>
          <a:bodyPr>
            <a:normAutofit/>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600200"/>
            <a:ext cx="4038600" cy="4343399"/>
          </a:xfrm>
          <a:prstGeom prst="rect">
            <a:avLst/>
          </a:prstGeom>
        </p:spPr>
      </p:pic>
    </p:spTree>
    <p:extLst>
      <p:ext uri="{BB962C8B-B14F-4D97-AF65-F5344CB8AC3E}">
        <p14:creationId xmlns:p14="http://schemas.microsoft.com/office/powerpoint/2010/main" val="398624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11.3  Other Patterns of Inheritance</a:t>
            </a:r>
            <a:br>
              <a:rPr lang="en-US" b="1" dirty="0" smtClean="0"/>
            </a:br>
            <a:r>
              <a:rPr lang="en-US" b="1" dirty="0" smtClean="0"/>
              <a:t>Multiple Alleles</a:t>
            </a:r>
            <a:endParaRPr lang="en-US" b="1"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4625" y="1600200"/>
            <a:ext cx="741474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944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endParaRPr lang="en-US" dirty="0" smtClean="0"/>
          </a:p>
        </p:txBody>
      </p:sp>
      <p:sp>
        <p:nvSpPr>
          <p:cNvPr id="8195" name="Rectangle 3"/>
          <p:cNvSpPr>
            <a:spLocks noGrp="1" noChangeArrowheads="1"/>
          </p:cNvSpPr>
          <p:nvPr>
            <p:ph idx="1"/>
          </p:nvPr>
        </p:nvSpPr>
        <p:spPr/>
        <p:txBody>
          <a:bodyPr/>
          <a:lstStyle/>
          <a:p>
            <a:pPr algn="ctr" eaLnBrk="1" hangingPunct="1">
              <a:buFont typeface="Wingdings" pitchFamily="2" charset="2"/>
              <a:buChar char="Ø"/>
            </a:pPr>
            <a:r>
              <a:rPr lang="en-US" dirty="0" smtClean="0"/>
              <a:t>The delivery of characteristics from parent</a:t>
            </a:r>
          </a:p>
          <a:p>
            <a:pPr algn="ctr" eaLnBrk="1" hangingPunct="1">
              <a:buNone/>
            </a:pPr>
            <a:r>
              <a:rPr lang="en-US" dirty="0" smtClean="0"/>
              <a:t>to offspring is called </a:t>
            </a:r>
            <a:r>
              <a:rPr lang="en-US" b="1" i="1" u="sng" dirty="0" smtClean="0"/>
              <a:t>heredity</a:t>
            </a:r>
            <a:r>
              <a:rPr lang="en-US" dirty="0" smtClean="0"/>
              <a:t>.</a:t>
            </a:r>
          </a:p>
          <a:p>
            <a:pPr algn="ctr" eaLnBrk="1" hangingPunct="1">
              <a:buFont typeface="Wingdings" pitchFamily="2" charset="2"/>
              <a:buNone/>
            </a:pPr>
            <a:endParaRPr lang="en-US" dirty="0" smtClean="0"/>
          </a:p>
          <a:p>
            <a:pPr algn="ctr" eaLnBrk="1" hangingPunct="1">
              <a:buFont typeface="Wingdings" pitchFamily="2" charset="2"/>
              <a:buChar char="Ø"/>
            </a:pPr>
            <a:r>
              <a:rPr lang="en-US" dirty="0" smtClean="0"/>
              <a:t>The scientific study of heredity is known</a:t>
            </a:r>
          </a:p>
          <a:p>
            <a:pPr algn="ctr" eaLnBrk="1" hangingPunct="1">
              <a:buNone/>
            </a:pPr>
            <a:r>
              <a:rPr lang="en-US" dirty="0" smtClean="0"/>
              <a:t>as </a:t>
            </a:r>
            <a:r>
              <a:rPr lang="en-US" b="1" u="sng" dirty="0" smtClean="0">
                <a:ln>
                  <a:solidFill>
                    <a:srgbClr val="FFFF00"/>
                  </a:solidFill>
                </a:ln>
              </a:rPr>
              <a:t>genetics</a:t>
            </a:r>
            <a:r>
              <a:rPr lang="en-US" b="1" dirty="0" smtClean="0"/>
              <a:t>.</a:t>
            </a:r>
            <a:endParaRPr lang="en-US" dirty="0" smtClean="0"/>
          </a:p>
        </p:txBody>
      </p:sp>
    </p:spTree>
    <p:extLst>
      <p:ext uri="{BB962C8B-B14F-4D97-AF65-F5344CB8AC3E}">
        <p14:creationId xmlns:p14="http://schemas.microsoft.com/office/powerpoint/2010/main" val="645560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11.3  Other Patterns of Inheritance</a:t>
            </a:r>
            <a:br>
              <a:rPr lang="en-US" b="1" dirty="0" smtClean="0"/>
            </a:br>
            <a:r>
              <a:rPr lang="en-US" b="1" dirty="0" smtClean="0"/>
              <a:t>Polygenic Traits</a:t>
            </a:r>
            <a:endParaRPr lang="en-US" b="1" dirty="0"/>
          </a:p>
        </p:txBody>
      </p:sp>
      <p:sp>
        <p:nvSpPr>
          <p:cNvPr id="3" name="Content Placeholder 2"/>
          <p:cNvSpPr>
            <a:spLocks noGrp="1"/>
          </p:cNvSpPr>
          <p:nvPr>
            <p:ph idx="1"/>
          </p:nvPr>
        </p:nvSpPr>
        <p:spPr>
          <a:xfrm>
            <a:off x="-76200" y="1600200"/>
            <a:ext cx="9220200" cy="5257800"/>
          </a:xfrm>
        </p:spPr>
        <p:txBody>
          <a:bodyPr>
            <a:normAutofit fontScale="92500" lnSpcReduction="10000"/>
          </a:bodyPr>
          <a:lstStyle/>
          <a:p>
            <a:pPr>
              <a:buFont typeface="Wingdings" panose="05000000000000000000" pitchFamily="2" charset="2"/>
              <a:buChar char="Ø"/>
            </a:pPr>
            <a:r>
              <a:rPr lang="en-US" b="1" dirty="0" smtClean="0"/>
              <a:t>What are some exceptions to Mendel’s principles?</a:t>
            </a:r>
          </a:p>
          <a:p>
            <a:pPr marL="0" indent="0">
              <a:buNone/>
            </a:pPr>
            <a:r>
              <a:rPr lang="en-US" b="1" dirty="0"/>
              <a:t>	</a:t>
            </a:r>
            <a:r>
              <a:rPr lang="en-US" b="1" dirty="0" smtClean="0">
                <a:solidFill>
                  <a:srgbClr val="FF0000"/>
                </a:solidFill>
              </a:rPr>
              <a:t>Many traits are produced by the interaction of 	several genes.</a:t>
            </a:r>
          </a:p>
          <a:p>
            <a:pPr marL="0" indent="0">
              <a:buNone/>
            </a:pPr>
            <a:r>
              <a:rPr lang="en-US" dirty="0" smtClean="0"/>
              <a:t>	</a:t>
            </a:r>
          </a:p>
          <a:p>
            <a:pPr>
              <a:buFont typeface="Courier New" panose="02070309020205020404" pitchFamily="49" charset="0"/>
              <a:buChar char="o"/>
            </a:pPr>
            <a:r>
              <a:rPr lang="en-US" dirty="0" smtClean="0"/>
              <a:t>Traits controlled by two or more genes are said 	to be </a:t>
            </a:r>
            <a:r>
              <a:rPr lang="en-US" b="1" dirty="0" smtClean="0">
                <a:ln>
                  <a:solidFill>
                    <a:srgbClr val="FFFF00"/>
                  </a:solidFill>
                </a:ln>
              </a:rPr>
              <a:t>polygenic traits</a:t>
            </a:r>
            <a:r>
              <a:rPr lang="en-US" dirty="0" smtClean="0"/>
              <a:t>.</a:t>
            </a:r>
          </a:p>
          <a:p>
            <a:pPr>
              <a:buFont typeface="Courier New" panose="02070309020205020404" pitchFamily="49" charset="0"/>
              <a:buChar char="o"/>
            </a:pPr>
            <a:r>
              <a:rPr lang="en-US" b="1" dirty="0" smtClean="0">
                <a:ln>
                  <a:solidFill>
                    <a:srgbClr val="FFFF00"/>
                  </a:solidFill>
                </a:ln>
              </a:rPr>
              <a:t>Polygenic traits </a:t>
            </a:r>
            <a:r>
              <a:rPr lang="en-US" dirty="0" smtClean="0"/>
              <a:t>often show a wide range of phenotypes.</a:t>
            </a:r>
          </a:p>
          <a:p>
            <a:pPr>
              <a:buFont typeface="Courier New" panose="02070309020205020404" pitchFamily="49" charset="0"/>
              <a:buChar char="o"/>
            </a:pPr>
            <a:r>
              <a:rPr lang="en-US" dirty="0" smtClean="0"/>
              <a:t>The variety of skin color in humans comes about partly because more than four different genes probably control this trait.</a:t>
            </a:r>
          </a:p>
          <a:p>
            <a:pPr marL="0" indent="0">
              <a:buNone/>
            </a:pPr>
            <a:endParaRPr lang="en-US" dirty="0"/>
          </a:p>
        </p:txBody>
      </p:sp>
    </p:spTree>
    <p:extLst>
      <p:ext uri="{BB962C8B-B14F-4D97-AF65-F5344CB8AC3E}">
        <p14:creationId xmlns:p14="http://schemas.microsoft.com/office/powerpoint/2010/main" val="1284510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8229600" cy="1066800"/>
          </a:xfrm>
        </p:spPr>
        <p:txBody>
          <a:bodyPr>
            <a:normAutofit fontScale="90000"/>
          </a:bodyPr>
          <a:lstStyle/>
          <a:p>
            <a:pPr eaLnBrk="1" hangingPunct="1"/>
            <a:r>
              <a:rPr lang="en-US" altLang="en-US" b="1" dirty="0" smtClean="0"/>
              <a:t>11.3 Other Patterns of Inheritance</a:t>
            </a:r>
            <a:br>
              <a:rPr lang="en-US" altLang="en-US" b="1" dirty="0" smtClean="0"/>
            </a:br>
            <a:r>
              <a:rPr lang="en-US" altLang="en-US" b="1" dirty="0" smtClean="0"/>
              <a:t>Polygenic Traits</a:t>
            </a:r>
          </a:p>
        </p:txBody>
      </p:sp>
      <p:sp>
        <p:nvSpPr>
          <p:cNvPr id="23555" name="Rectangle 4"/>
          <p:cNvSpPr>
            <a:spLocks noGrp="1" noChangeArrowheads="1"/>
          </p:cNvSpPr>
          <p:nvPr>
            <p:ph type="body" sz="half" idx="2"/>
          </p:nvPr>
        </p:nvSpPr>
        <p:spPr>
          <a:xfrm>
            <a:off x="4648200" y="1447800"/>
            <a:ext cx="4191000" cy="5029200"/>
          </a:xfrm>
        </p:spPr>
        <p:txBody>
          <a:bodyPr/>
          <a:lstStyle/>
          <a:p>
            <a:pPr eaLnBrk="1" hangingPunct="1"/>
            <a:r>
              <a:rPr lang="en-US" altLang="en-US" sz="2800" b="1" dirty="0" smtClean="0"/>
              <a:t>Qualitative variation usually indicates </a:t>
            </a:r>
            <a:r>
              <a:rPr lang="en-US" altLang="en-US" sz="2800" b="1" dirty="0" smtClean="0">
                <a:ln>
                  <a:solidFill>
                    <a:srgbClr val="FFFF00"/>
                  </a:solidFill>
                </a:ln>
              </a:rPr>
              <a:t>polygenic</a:t>
            </a:r>
            <a:r>
              <a:rPr lang="en-US" altLang="en-US" sz="2800" b="1" dirty="0" smtClean="0"/>
              <a:t> inheritance.  This occurs when there is an additive effect from two or more genes.  Pigmentation in humans is controlled by at least four (4) separately inherited genes. </a:t>
            </a:r>
          </a:p>
        </p:txBody>
      </p:sp>
      <p:pic>
        <p:nvPicPr>
          <p:cNvPr id="23556" name="Picture 5" descr="14-12-PolygenicInherit-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213" y="1600200"/>
            <a:ext cx="4522787" cy="5105400"/>
          </a:xfrm>
          <a:noFill/>
        </p:spPr>
      </p:pic>
    </p:spTree>
    <p:extLst>
      <p:ext uri="{BB962C8B-B14F-4D97-AF65-F5344CB8AC3E}">
        <p14:creationId xmlns:p14="http://schemas.microsoft.com/office/powerpoint/2010/main" val="3079679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11.3 Other Patterns of Inheritance</a:t>
            </a:r>
            <a:br>
              <a:rPr lang="en-US" b="1" dirty="0"/>
            </a:br>
            <a:r>
              <a:rPr lang="en-US" b="1" dirty="0" smtClean="0"/>
              <a:t>Genes and the Environment</a:t>
            </a:r>
            <a:endParaRPr lang="en-US" b="1" dirty="0"/>
          </a:p>
        </p:txBody>
      </p:sp>
      <p:sp>
        <p:nvSpPr>
          <p:cNvPr id="3" name="Content Placeholder 2"/>
          <p:cNvSpPr>
            <a:spLocks noGrp="1"/>
          </p:cNvSpPr>
          <p:nvPr>
            <p:ph sz="half" idx="1"/>
          </p:nvPr>
        </p:nvSpPr>
        <p:spPr>
          <a:xfrm>
            <a:off x="457200" y="1600200"/>
            <a:ext cx="4038600" cy="4953000"/>
          </a:xfrm>
        </p:spPr>
        <p:txBody>
          <a:bodyPr>
            <a:normAutofit fontScale="77500" lnSpcReduction="20000"/>
          </a:bodyPr>
          <a:lstStyle/>
          <a:p>
            <a:pPr>
              <a:buFont typeface="Wingdings" panose="05000000000000000000" pitchFamily="2" charset="2"/>
              <a:buChar char="Ø"/>
            </a:pPr>
            <a:r>
              <a:rPr lang="en-US" b="1" dirty="0"/>
              <a:t>What are some exceptions to Mendel’s principles</a:t>
            </a:r>
            <a:r>
              <a:rPr lang="en-US" b="1" dirty="0" smtClean="0"/>
              <a:t>?</a:t>
            </a:r>
          </a:p>
          <a:p>
            <a:pPr marL="0" indent="0">
              <a:buNone/>
            </a:pPr>
            <a:r>
              <a:rPr lang="en-US" b="1" dirty="0"/>
              <a:t>	</a:t>
            </a:r>
            <a:endParaRPr lang="en-US" b="1" dirty="0" smtClean="0"/>
          </a:p>
          <a:p>
            <a:pPr>
              <a:buFont typeface="Wingdings" panose="05000000000000000000" pitchFamily="2" charset="2"/>
              <a:buChar char="Ø"/>
            </a:pPr>
            <a:r>
              <a:rPr lang="en-US" b="1" dirty="0" smtClean="0">
                <a:solidFill>
                  <a:srgbClr val="FF0000"/>
                </a:solidFill>
              </a:rPr>
              <a:t>Environmental conditions can affect gene expression and influence genetically determined traits.</a:t>
            </a:r>
            <a:endParaRPr lang="en-US" b="1" dirty="0">
              <a:solidFill>
                <a:srgbClr val="FF0000"/>
              </a:solidFill>
            </a:endParaRPr>
          </a:p>
          <a:p>
            <a:pPr marL="0" indent="0">
              <a:buNone/>
            </a:pPr>
            <a:endParaRPr lang="en-US" dirty="0" smtClean="0"/>
          </a:p>
          <a:p>
            <a:pPr>
              <a:buFont typeface="Wingdings" panose="05000000000000000000" pitchFamily="2" charset="2"/>
              <a:buChar char="Ø"/>
            </a:pPr>
            <a:r>
              <a:rPr lang="en-US" b="1" dirty="0" smtClean="0"/>
              <a:t>An individual’s actual phenotype is determined by its environment as well as its genes.</a:t>
            </a:r>
          </a:p>
          <a:p>
            <a:pPr marL="0" indent="0">
              <a:buNone/>
            </a:pPr>
            <a:endParaRPr lang="en-US" b="1" dirty="0" smtClean="0"/>
          </a:p>
          <a:p>
            <a:pPr>
              <a:buFont typeface="Wingdings" panose="05000000000000000000" pitchFamily="2" charset="2"/>
              <a:buChar char="Ø"/>
            </a:pPr>
            <a:r>
              <a:rPr lang="en-US" b="1" dirty="0" smtClean="0"/>
              <a:t>The phenotype of an organism is only partly determined by its genotype.</a:t>
            </a:r>
            <a:endParaRPr lang="en-US" b="1"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495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77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11.3 Other Patterns of Inheritance</a:t>
            </a:r>
            <a:br>
              <a:rPr lang="en-US" b="1" dirty="0"/>
            </a:br>
            <a:r>
              <a:rPr lang="en-US" b="1" dirty="0"/>
              <a:t>Genes and the Environment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0"/>
            <a:ext cx="8534400" cy="5105400"/>
          </a:xfrm>
        </p:spPr>
      </p:pic>
    </p:spTree>
    <p:extLst>
      <p:ext uri="{BB962C8B-B14F-4D97-AF65-F5344CB8AC3E}">
        <p14:creationId xmlns:p14="http://schemas.microsoft.com/office/powerpoint/2010/main" val="2060106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11.3 Other Patterns of Inheritance</a:t>
            </a:r>
            <a:br>
              <a:rPr lang="en-US" b="1" dirty="0"/>
            </a:br>
            <a:r>
              <a:rPr lang="en-US" b="1" dirty="0"/>
              <a:t>Genes and the Environment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828800"/>
            <a:ext cx="4953000" cy="3200400"/>
          </a:xfrm>
        </p:spPr>
      </p:pic>
      <p:sp>
        <p:nvSpPr>
          <p:cNvPr id="7" name="TextBox 6"/>
          <p:cNvSpPr txBox="1"/>
          <p:nvPr/>
        </p:nvSpPr>
        <p:spPr>
          <a:xfrm>
            <a:off x="228600" y="5257800"/>
            <a:ext cx="8839200" cy="1200329"/>
          </a:xfrm>
          <a:prstGeom prst="rect">
            <a:avLst/>
          </a:prstGeom>
          <a:noFill/>
        </p:spPr>
        <p:txBody>
          <a:bodyPr wrap="square" rtlCol="0">
            <a:spAutoFit/>
          </a:bodyPr>
          <a:lstStyle/>
          <a:p>
            <a:r>
              <a:rPr lang="en-US" dirty="0">
                <a:solidFill>
                  <a:prstClr val="black"/>
                </a:solidFill>
              </a:rPr>
              <a:t>In the </a:t>
            </a:r>
            <a:r>
              <a:rPr lang="en-US" b="1" dirty="0">
                <a:solidFill>
                  <a:srgbClr val="F79646">
                    <a:lumMod val="75000"/>
                  </a:srgbClr>
                </a:solidFill>
              </a:rPr>
              <a:t>western white butterfly</a:t>
            </a:r>
            <a:r>
              <a:rPr lang="en-US" dirty="0">
                <a:solidFill>
                  <a:prstClr val="black"/>
                </a:solidFill>
              </a:rPr>
              <a:t>, to fly effectively, the body temperature must be 28*C – 40*C (about 84*F - 104*F ). Since spring months are cooler in the west, greater pigmentation helps the butterfly reach the body temperature needed for flight (darker wings) and in the hot summer months they need less pigmentation to prevent overheating (lighter wings).</a:t>
            </a:r>
          </a:p>
        </p:txBody>
      </p:sp>
    </p:spTree>
    <p:extLst>
      <p:ext uri="{BB962C8B-B14F-4D97-AF65-F5344CB8AC3E}">
        <p14:creationId xmlns:p14="http://schemas.microsoft.com/office/powerpoint/2010/main" val="585951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algn="ctr" eaLnBrk="1" fontAlgn="auto" hangingPunct="1">
              <a:spcAft>
                <a:spcPts val="0"/>
              </a:spcAft>
              <a:buFont typeface="Wingdings 2"/>
              <a:buNone/>
              <a:defRPr/>
            </a:pPr>
            <a:r>
              <a:rPr lang="en-US" sz="4000" dirty="0" smtClean="0"/>
              <a:t>14.1 Human Chromosomes</a:t>
            </a:r>
          </a:p>
          <a:p>
            <a:pPr algn="ctr" eaLnBrk="1" fontAlgn="auto" hangingPunct="1">
              <a:spcAft>
                <a:spcPts val="0"/>
              </a:spcAft>
              <a:buFont typeface="Wingdings 2"/>
              <a:buNone/>
              <a:defRPr/>
            </a:pPr>
            <a:endParaRPr lang="en-US" dirty="0" smtClean="0"/>
          </a:p>
          <a:p>
            <a:pPr algn="ctr" eaLnBrk="1" fontAlgn="auto" hangingPunct="1">
              <a:spcAft>
                <a:spcPts val="0"/>
              </a:spcAft>
              <a:buFont typeface="Wingdings 2"/>
              <a:buNone/>
              <a:defRPr/>
            </a:pPr>
            <a:endParaRPr lang="en-US" dirty="0"/>
          </a:p>
          <a:p>
            <a:pPr algn="ctr" eaLnBrk="1" fontAlgn="auto" hangingPunct="1">
              <a:spcAft>
                <a:spcPts val="0"/>
              </a:spcAft>
              <a:buFont typeface="Wingdings 2"/>
              <a:buNone/>
              <a:defRPr/>
            </a:pPr>
            <a:r>
              <a:rPr lang="en-US" dirty="0" smtClean="0"/>
              <a:t>HE.912.C.1.4</a:t>
            </a:r>
          </a:p>
          <a:p>
            <a:pPr algn="ctr" eaLnBrk="1" fontAlgn="auto" hangingPunct="1">
              <a:spcAft>
                <a:spcPts val="0"/>
              </a:spcAft>
              <a:buFont typeface="Wingdings 2"/>
              <a:buNone/>
              <a:defRPr/>
            </a:pPr>
            <a:endParaRPr lang="en-US" dirty="0"/>
          </a:p>
          <a:p>
            <a:pPr algn="ctr" eaLnBrk="1" fontAlgn="auto" hangingPunct="1">
              <a:spcAft>
                <a:spcPts val="0"/>
              </a:spcAft>
              <a:buFont typeface="Wingdings 2"/>
              <a:buNone/>
              <a:defRPr/>
            </a:pPr>
            <a:r>
              <a:rPr lang="en-US" dirty="0" smtClean="0"/>
              <a:t>Analyze how heredity and family history can</a:t>
            </a:r>
          </a:p>
          <a:p>
            <a:pPr algn="ctr" eaLnBrk="1" fontAlgn="auto" hangingPunct="1">
              <a:spcAft>
                <a:spcPts val="0"/>
              </a:spcAft>
              <a:buFont typeface="Wingdings 2"/>
              <a:buNone/>
              <a:defRPr/>
            </a:pPr>
            <a:r>
              <a:rPr lang="en-US" dirty="0" smtClean="0"/>
              <a:t>impact personal health</a:t>
            </a:r>
            <a:endParaRPr lang="en-US" dirty="0"/>
          </a:p>
        </p:txBody>
      </p:sp>
      <p:sp>
        <p:nvSpPr>
          <p:cNvPr id="2" name="Title 1"/>
          <p:cNvSpPr>
            <a:spLocks noGrp="1"/>
          </p:cNvSpPr>
          <p:nvPr>
            <p:ph type="title"/>
          </p:nvPr>
        </p:nvSpPr>
        <p:spPr>
          <a:xfrm>
            <a:off x="304800" y="0"/>
            <a:ext cx="8686800" cy="990600"/>
          </a:xfrm>
        </p:spPr>
        <p:txBody>
          <a:bodyPr>
            <a:normAutofit fontScale="90000"/>
          </a:bodyPr>
          <a:lstStyle/>
          <a:p>
            <a:pPr algn="ctr" eaLnBrk="1" fontAlgn="auto" hangingPunct="1">
              <a:spcAft>
                <a:spcPts val="0"/>
              </a:spcAft>
              <a:defRPr/>
            </a:pPr>
            <a:r>
              <a:rPr lang="en-US" dirty="0" smtClean="0"/>
              <a:t/>
            </a:r>
            <a:br>
              <a:rPr lang="en-US" dirty="0" smtClean="0"/>
            </a:br>
            <a:r>
              <a:rPr lang="en-US" sz="4400" dirty="0" smtClean="0"/>
              <a:t>CHAPTER 14</a:t>
            </a:r>
            <a:br>
              <a:rPr lang="en-US" sz="4400" dirty="0" smtClean="0"/>
            </a:br>
            <a:r>
              <a:rPr lang="en-US" sz="4400" dirty="0" smtClean="0"/>
              <a:t>Human Heredity</a:t>
            </a:r>
            <a:endParaRPr lang="en-US" sz="4400" dirty="0"/>
          </a:p>
        </p:txBody>
      </p:sp>
    </p:spTree>
    <p:extLst>
      <p:ext uri="{BB962C8B-B14F-4D97-AF65-F5344CB8AC3E}">
        <p14:creationId xmlns:p14="http://schemas.microsoft.com/office/powerpoint/2010/main" val="348214211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llcollins\My Documents\My Pictures\Students.jpg"/>
          <p:cNvPicPr>
            <a:picLocks noGrp="1" noChangeAspect="1" noChangeArrowheads="1"/>
          </p:cNvPicPr>
          <p:nvPr>
            <p:ph idx="1"/>
          </p:nvPr>
        </p:nvPicPr>
        <p:blipFill>
          <a:blip r:embed="rId2"/>
          <a:stretch>
            <a:fillRect/>
          </a:stretch>
        </p:blipFill>
        <p:spPr>
          <a:xfrm>
            <a:off x="457200" y="1596295"/>
            <a:ext cx="8229600" cy="4295647"/>
          </a:xfrm>
        </p:spPr>
      </p:pic>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mtClean="0"/>
              <a:t>SMALL SAMPLE OF THE VARIATION THAT EXISTS AMONG HUMANS…</a:t>
            </a:r>
            <a:endParaRPr lang="en-US"/>
          </a:p>
        </p:txBody>
      </p:sp>
    </p:spTree>
    <p:extLst>
      <p:ext uri="{BB962C8B-B14F-4D97-AF65-F5344CB8AC3E}">
        <p14:creationId xmlns:p14="http://schemas.microsoft.com/office/powerpoint/2010/main" val="1651047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76200" y="1143000"/>
            <a:ext cx="9067800" cy="5715000"/>
          </a:xfrm>
        </p:spPr>
        <p:txBody>
          <a:bodyPr/>
          <a:lstStyle/>
          <a:p>
            <a:pPr marL="0" indent="0" eaLnBrk="1" hangingPunct="1">
              <a:buNone/>
            </a:pPr>
            <a:r>
              <a:rPr lang="en-US" sz="2800" b="1" dirty="0" smtClean="0">
                <a:ln w="19050">
                  <a:solidFill>
                    <a:srgbClr val="FF0000"/>
                  </a:solidFill>
                </a:ln>
                <a:solidFill>
                  <a:schemeClr val="tx1"/>
                </a:solidFill>
              </a:rPr>
              <a:t>Pages 392 - 395</a:t>
            </a:r>
          </a:p>
          <a:p>
            <a:pPr marL="0" indent="0" eaLnBrk="1" hangingPunct="1">
              <a:buNone/>
            </a:pPr>
            <a:r>
              <a:rPr lang="en-US" b="1" dirty="0" smtClean="0">
                <a:solidFill>
                  <a:schemeClr val="tx1"/>
                </a:solidFill>
              </a:rPr>
              <a:t>		     Key Questions</a:t>
            </a:r>
            <a:endParaRPr lang="en-US" dirty="0" smtClean="0">
              <a:solidFill>
                <a:srgbClr val="7030A0"/>
              </a:solidFill>
            </a:endParaRPr>
          </a:p>
          <a:p>
            <a:pPr eaLnBrk="1" hangingPunct="1">
              <a:buFont typeface="Wingdings" panose="05000000000000000000" pitchFamily="2" charset="2"/>
              <a:buChar char="Ø"/>
            </a:pPr>
            <a:r>
              <a:rPr lang="en-US" sz="2800" b="1" dirty="0" smtClean="0">
                <a:solidFill>
                  <a:schemeClr val="tx1"/>
                </a:solidFill>
              </a:rPr>
              <a:t>What is a karyotype?</a:t>
            </a:r>
          </a:p>
          <a:p>
            <a:pPr eaLnBrk="1" hangingPunct="1">
              <a:buFont typeface="Wingdings" panose="05000000000000000000" pitchFamily="2" charset="2"/>
              <a:buChar char="Ø"/>
            </a:pPr>
            <a:r>
              <a:rPr lang="en-US" sz="2800" b="1" dirty="0" smtClean="0">
                <a:solidFill>
                  <a:schemeClr val="tx1"/>
                </a:solidFill>
              </a:rPr>
              <a:t>What patterns of inheritance do human traits follow?</a:t>
            </a:r>
          </a:p>
          <a:p>
            <a:pPr eaLnBrk="1" hangingPunct="1">
              <a:buFont typeface="Wingdings" panose="05000000000000000000" pitchFamily="2" charset="2"/>
              <a:buChar char="Ø"/>
            </a:pPr>
            <a:r>
              <a:rPr lang="en-US" sz="2800" b="1" dirty="0" smtClean="0">
                <a:solidFill>
                  <a:schemeClr val="tx1"/>
                </a:solidFill>
              </a:rPr>
              <a:t>How can pedigrees be used to analyze human inheritance?</a:t>
            </a:r>
          </a:p>
          <a:p>
            <a:pPr marL="0" indent="0" eaLnBrk="1" hangingPunct="1">
              <a:buNone/>
            </a:pPr>
            <a:r>
              <a:rPr lang="en-US" sz="2800" b="1" dirty="0" smtClean="0">
                <a:solidFill>
                  <a:schemeClr val="tx1"/>
                </a:solidFill>
              </a:rPr>
              <a:t>			Vocabulary</a:t>
            </a:r>
          </a:p>
          <a:p>
            <a:pPr marL="0" indent="0" eaLnBrk="1" hangingPunct="1">
              <a:buNone/>
            </a:pPr>
            <a:r>
              <a:rPr lang="en-US" sz="2800" b="1" dirty="0" smtClean="0">
                <a:ln>
                  <a:solidFill>
                    <a:srgbClr val="FFFF00"/>
                  </a:solidFill>
                </a:ln>
                <a:solidFill>
                  <a:schemeClr val="tx1"/>
                </a:solidFill>
              </a:rPr>
              <a:t>Genome					Autosome</a:t>
            </a:r>
          </a:p>
          <a:p>
            <a:pPr marL="0" indent="0" eaLnBrk="1" hangingPunct="1">
              <a:buNone/>
            </a:pPr>
            <a:r>
              <a:rPr lang="en-US" sz="2800" b="1" dirty="0" smtClean="0">
                <a:ln>
                  <a:solidFill>
                    <a:srgbClr val="FFFF00"/>
                  </a:solidFill>
                </a:ln>
                <a:solidFill>
                  <a:schemeClr val="tx1"/>
                </a:solidFill>
              </a:rPr>
              <a:t>Karyotype					Sex-linked gene</a:t>
            </a:r>
          </a:p>
          <a:p>
            <a:pPr marL="0" indent="0" eaLnBrk="1" hangingPunct="1">
              <a:buNone/>
            </a:pPr>
            <a:r>
              <a:rPr lang="en-US" sz="2800" b="1" dirty="0" smtClean="0">
                <a:ln>
                  <a:solidFill>
                    <a:srgbClr val="FFFF00"/>
                  </a:solidFill>
                </a:ln>
                <a:solidFill>
                  <a:schemeClr val="tx1"/>
                </a:solidFill>
              </a:rPr>
              <a:t>Sex chromosome				Pedigree</a:t>
            </a:r>
            <a:endParaRPr lang="en-US" sz="3200" b="1" dirty="0" smtClean="0">
              <a:ln>
                <a:solidFill>
                  <a:srgbClr val="FFFF00"/>
                </a:solidFill>
              </a:ln>
              <a:solidFill>
                <a:schemeClr val="tx1"/>
              </a:solidFill>
            </a:endParaRPr>
          </a:p>
          <a:p>
            <a:pPr marL="2286000" lvl="5" indent="0" algn="just">
              <a:buNone/>
            </a:pPr>
            <a:endParaRPr lang="en-US" sz="3200" b="1" dirty="0" smtClean="0">
              <a:solidFill>
                <a:schemeClr val="tx1"/>
              </a:solidFill>
            </a:endParaRPr>
          </a:p>
          <a:p>
            <a:pPr eaLnBrk="1" hangingPunct="1">
              <a:buFont typeface="Wingdings 2" pitchFamily="18" charset="2"/>
              <a:buNone/>
            </a:pPr>
            <a:endParaRPr lang="en-US" dirty="0" smtClean="0">
              <a:solidFill>
                <a:srgbClr val="7030A0"/>
              </a:solidFill>
            </a:endParaRPr>
          </a:p>
        </p:txBody>
      </p:sp>
      <p:sp>
        <p:nvSpPr>
          <p:cNvPr id="2" name="Title 1"/>
          <p:cNvSpPr>
            <a:spLocks noGrp="1"/>
          </p:cNvSpPr>
          <p:nvPr>
            <p:ph type="title"/>
          </p:nvPr>
        </p:nvSpPr>
        <p:spPr>
          <a:xfrm>
            <a:off x="304800" y="152400"/>
            <a:ext cx="8686800" cy="914400"/>
          </a:xfrm>
        </p:spPr>
        <p:txBody>
          <a:bodyPr>
            <a:normAutofit/>
          </a:bodyPr>
          <a:lstStyle/>
          <a:p>
            <a:pPr algn="ctr" eaLnBrk="1" fontAlgn="auto" hangingPunct="1">
              <a:spcAft>
                <a:spcPts val="0"/>
              </a:spcAft>
              <a:defRPr/>
            </a:pPr>
            <a:r>
              <a:rPr lang="en-US" dirty="0" smtClean="0"/>
              <a:t>14.1 Human Chromosomes</a:t>
            </a:r>
            <a:endParaRPr lang="en-US" dirty="0"/>
          </a:p>
        </p:txBody>
      </p:sp>
    </p:spTree>
    <p:extLst>
      <p:ext uri="{BB962C8B-B14F-4D97-AF65-F5344CB8AC3E}">
        <p14:creationId xmlns:p14="http://schemas.microsoft.com/office/powerpoint/2010/main" val="4009657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76200" y="1371600"/>
            <a:ext cx="8915400" cy="5486400"/>
          </a:xfrm>
        </p:spPr>
        <p:txBody>
          <a:bodyPr/>
          <a:lstStyle/>
          <a:p>
            <a:pPr eaLnBrk="1" hangingPunct="1">
              <a:buFont typeface="Wingdings" panose="05000000000000000000" pitchFamily="2" charset="2"/>
              <a:buChar char="Ø"/>
            </a:pPr>
            <a:r>
              <a:rPr lang="en-US" b="1" dirty="0" smtClean="0"/>
              <a:t>What is a karyotype</a:t>
            </a:r>
          </a:p>
          <a:p>
            <a:pPr marL="109728" indent="0" eaLnBrk="1" hangingPunct="1"/>
            <a:r>
              <a:rPr lang="en-US" sz="2800" b="1" dirty="0"/>
              <a:t>	</a:t>
            </a:r>
            <a:r>
              <a:rPr lang="en-US" sz="2800" dirty="0" smtClean="0"/>
              <a:t>A </a:t>
            </a:r>
            <a:r>
              <a:rPr lang="en-US" sz="2800" b="1" dirty="0" smtClean="0">
                <a:ln>
                  <a:solidFill>
                    <a:srgbClr val="FFFF00"/>
                  </a:solidFill>
                </a:ln>
              </a:rPr>
              <a:t>karyotype </a:t>
            </a:r>
            <a:r>
              <a:rPr lang="en-US" sz="2800" dirty="0" smtClean="0"/>
              <a:t>shows the complete diploid set 	of chromosomes grouped together in pairs 	arranged in order of decreasing size.</a:t>
            </a:r>
          </a:p>
          <a:p>
            <a:pPr marL="0" indent="0" eaLnBrk="1" hangingPunct="1">
              <a:buNone/>
            </a:pPr>
            <a:endParaRPr lang="en-US" sz="2800" dirty="0"/>
          </a:p>
          <a:p>
            <a:pPr marL="950976" lvl="2" indent="-457200">
              <a:buFont typeface="Wingdings" panose="05000000000000000000" pitchFamily="2" charset="2"/>
              <a:buChar char="Ø"/>
            </a:pPr>
            <a:r>
              <a:rPr lang="en-US" sz="2800" dirty="0" smtClean="0"/>
              <a:t>The </a:t>
            </a:r>
            <a:r>
              <a:rPr lang="en-US" sz="2800" b="1" dirty="0" smtClean="0">
                <a:ln>
                  <a:solidFill>
                    <a:srgbClr val="FFFF00"/>
                  </a:solidFill>
                </a:ln>
              </a:rPr>
              <a:t>genome</a:t>
            </a:r>
            <a:r>
              <a:rPr lang="en-US" sz="2800" dirty="0" smtClean="0"/>
              <a:t> is the full set of genetic</a:t>
            </a:r>
          </a:p>
          <a:p>
            <a:pPr marL="0" indent="0" eaLnBrk="1" hangingPunct="1"/>
            <a:r>
              <a:rPr lang="en-US" sz="2800" dirty="0" smtClean="0"/>
              <a:t>	information that an organism carries in its 	DNA. The study of any genome starts with 	chromosomes, the bundles of DNA and 	 	protein found in the nuclei of eukaryotic 	cells</a:t>
            </a:r>
            <a:r>
              <a:rPr lang="en-US" dirty="0" smtClean="0"/>
              <a:t>.</a:t>
            </a:r>
          </a:p>
        </p:txBody>
      </p:sp>
      <p:sp>
        <p:nvSpPr>
          <p:cNvPr id="2" name="Title 1"/>
          <p:cNvSpPr>
            <a:spLocks noGrp="1"/>
          </p:cNvSpPr>
          <p:nvPr>
            <p:ph type="title"/>
          </p:nvPr>
        </p:nvSpPr>
        <p:spPr>
          <a:xfrm>
            <a:off x="304800" y="152400"/>
            <a:ext cx="8686800" cy="1143000"/>
          </a:xfrm>
        </p:spPr>
        <p:txBody>
          <a:bodyPr>
            <a:normAutofit fontScale="90000"/>
          </a:bodyPr>
          <a:lstStyle/>
          <a:p>
            <a:pPr eaLnBrk="1" fontAlgn="auto" hangingPunct="1">
              <a:spcAft>
                <a:spcPts val="0"/>
              </a:spcAft>
              <a:defRPr/>
            </a:pPr>
            <a:r>
              <a:rPr lang="en-US" dirty="0" smtClean="0"/>
              <a:t>	      14.1 </a:t>
            </a:r>
            <a:r>
              <a:rPr lang="en-US" dirty="0"/>
              <a:t>Human </a:t>
            </a:r>
            <a:r>
              <a:rPr lang="en-US" dirty="0" smtClean="0"/>
              <a:t>Chromosomes</a:t>
            </a:r>
            <a:br>
              <a:rPr lang="en-US" dirty="0" smtClean="0"/>
            </a:br>
            <a:r>
              <a:rPr lang="en-US" dirty="0" smtClean="0"/>
              <a:t>			 Karyotypes</a:t>
            </a:r>
            <a:endParaRPr lang="en-US" dirty="0"/>
          </a:p>
        </p:txBody>
      </p:sp>
    </p:spTree>
    <p:extLst>
      <p:ext uri="{BB962C8B-B14F-4D97-AF65-F5344CB8AC3E}">
        <p14:creationId xmlns:p14="http://schemas.microsoft.com/office/powerpoint/2010/main" val="2903924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human karyotype.png"/>
          <p:cNvPicPr>
            <a:picLocks noGrp="1" noChangeAspect="1" noChangeArrowheads="1"/>
          </p:cNvPicPr>
          <p:nvPr>
            <p:ph idx="1"/>
          </p:nvPr>
        </p:nvPicPr>
        <p:blipFill>
          <a:blip r:embed="rId3"/>
          <a:srcRect/>
          <a:stretch>
            <a:fillRect/>
          </a:stretch>
        </p:blipFill>
        <p:spPr>
          <a:xfrm>
            <a:off x="2057400" y="1292225"/>
            <a:ext cx="5486400" cy="5032375"/>
          </a:xfrm>
        </p:spPr>
      </p:pic>
      <p:sp>
        <p:nvSpPr>
          <p:cNvPr id="2" name="Title 1"/>
          <p:cNvSpPr>
            <a:spLocks noGrp="1"/>
          </p:cNvSpPr>
          <p:nvPr>
            <p:ph type="title"/>
          </p:nvPr>
        </p:nvSpPr>
        <p:spPr>
          <a:xfrm>
            <a:off x="304800" y="76200"/>
            <a:ext cx="8686800" cy="1219200"/>
          </a:xfrm>
        </p:spPr>
        <p:txBody>
          <a:bodyPr>
            <a:normAutofit fontScale="90000"/>
          </a:bodyPr>
          <a:lstStyle/>
          <a:p>
            <a:pPr algn="ctr" eaLnBrk="1" fontAlgn="auto" hangingPunct="1">
              <a:spcAft>
                <a:spcPts val="0"/>
              </a:spcAft>
              <a:defRPr/>
            </a:pPr>
            <a:r>
              <a:rPr lang="en-US" b="1" dirty="0">
                <a:solidFill>
                  <a:schemeClr val="tx1"/>
                </a:solidFill>
              </a:rPr>
              <a:t>14.1 Human Chromosomes</a:t>
            </a:r>
            <a:r>
              <a:rPr lang="en-US" b="1" dirty="0" smtClean="0">
                <a:solidFill>
                  <a:schemeClr val="tx1"/>
                </a:solidFill>
              </a:rPr>
              <a:t/>
            </a:r>
            <a:br>
              <a:rPr lang="en-US" b="1" dirty="0" smtClean="0">
                <a:solidFill>
                  <a:schemeClr val="tx1"/>
                </a:solidFill>
              </a:rPr>
            </a:br>
            <a:r>
              <a:rPr lang="en-US" b="1" dirty="0" smtClean="0">
                <a:solidFill>
                  <a:srgbClr val="00B050"/>
                </a:solidFill>
              </a:rPr>
              <a:t>Karyotypes</a:t>
            </a:r>
            <a:endParaRPr lang="en-US" b="1" dirty="0">
              <a:solidFill>
                <a:srgbClr val="00B050"/>
              </a:solidFill>
            </a:endParaRPr>
          </a:p>
        </p:txBody>
      </p:sp>
    </p:spTree>
    <p:extLst>
      <p:ext uri="{BB962C8B-B14F-4D97-AF65-F5344CB8AC3E}">
        <p14:creationId xmlns:p14="http://schemas.microsoft.com/office/powerpoint/2010/main" val="2120679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143000"/>
          </a:xfrm>
        </p:spPr>
        <p:txBody>
          <a:bodyPr>
            <a:normAutofit fontScale="90000"/>
          </a:bodyPr>
          <a:lstStyle/>
          <a:p>
            <a:pPr algn="ct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r>
              <a:rPr lang="en-US" b="1" dirty="0" smtClean="0"/>
              <a:t/>
            </a:r>
            <a:br>
              <a:rPr lang="en-US" b="1" dirty="0" smtClean="0"/>
            </a:br>
            <a:r>
              <a:rPr lang="en-US" dirty="0" err="1" smtClean="0"/>
              <a:t>Gregor</a:t>
            </a:r>
            <a:r>
              <a:rPr lang="en-US" dirty="0" smtClean="0"/>
              <a:t> Mendel</a:t>
            </a:r>
          </a:p>
        </p:txBody>
      </p:sp>
      <p:sp>
        <p:nvSpPr>
          <p:cNvPr id="5" name="Content Placeholder 4"/>
          <p:cNvSpPr>
            <a:spLocks noGrp="1"/>
          </p:cNvSpPr>
          <p:nvPr>
            <p:ph sz="half" idx="1"/>
          </p:nvPr>
        </p:nvSpPr>
        <p:spPr>
          <a:xfrm>
            <a:off x="457200" y="1447800"/>
            <a:ext cx="4724400" cy="5181600"/>
          </a:xfrm>
        </p:spPr>
        <p:txBody>
          <a:bodyPr>
            <a:normAutofit lnSpcReduction="10000"/>
          </a:bodyPr>
          <a:lstStyle/>
          <a:p>
            <a:pPr>
              <a:buFont typeface="Wingdings" pitchFamily="2" charset="2"/>
              <a:buChar char="Ø"/>
            </a:pPr>
            <a:r>
              <a:rPr lang="en-US" sz="1800" dirty="0" smtClean="0"/>
              <a:t>Born in 1822 in what is now the Czech Republic</a:t>
            </a:r>
          </a:p>
          <a:p>
            <a:pPr>
              <a:buFont typeface="Wingdings" pitchFamily="2" charset="2"/>
              <a:buChar char="Ø"/>
            </a:pPr>
            <a:r>
              <a:rPr lang="en-US" sz="1800" dirty="0" smtClean="0"/>
              <a:t>Became a priest, studied science and math at the University of Vienna</a:t>
            </a:r>
          </a:p>
          <a:p>
            <a:pPr>
              <a:buFont typeface="Wingdings" pitchFamily="2" charset="2"/>
              <a:buChar char="Ø"/>
            </a:pPr>
            <a:r>
              <a:rPr lang="en-US" sz="1800" dirty="0" smtClean="0"/>
              <a:t>Next spent 14 years at a monastery teaching high school</a:t>
            </a:r>
          </a:p>
          <a:p>
            <a:pPr>
              <a:buFont typeface="Wingdings" pitchFamily="2" charset="2"/>
              <a:buChar char="Ø"/>
            </a:pPr>
            <a:r>
              <a:rPr lang="en-US" sz="1800" dirty="0" smtClean="0"/>
              <a:t>He also took care of the monastery gardens</a:t>
            </a:r>
          </a:p>
          <a:p>
            <a:pPr>
              <a:buFont typeface="Wingdings" pitchFamily="2" charset="2"/>
              <a:buChar char="Ø"/>
            </a:pPr>
            <a:r>
              <a:rPr lang="en-US" sz="1800" dirty="0" smtClean="0"/>
              <a:t>He did his experiments in that garden</a:t>
            </a:r>
          </a:p>
          <a:p>
            <a:pPr lvl="0">
              <a:lnSpc>
                <a:spcPct val="90000"/>
              </a:lnSpc>
              <a:buFont typeface="Wingdings" panose="05000000000000000000" pitchFamily="2" charset="2"/>
              <a:buChar char="Ø"/>
            </a:pPr>
            <a:r>
              <a:rPr lang="en-US" sz="1800" dirty="0">
                <a:solidFill>
                  <a:prstClr val="black"/>
                </a:solidFill>
              </a:rPr>
              <a:t>Mendel carried out his work with ordinary garden peas partly </a:t>
            </a:r>
            <a:r>
              <a:rPr lang="en-US" sz="1800" dirty="0" smtClean="0">
                <a:solidFill>
                  <a:prstClr val="black"/>
                </a:solidFill>
              </a:rPr>
              <a:t>because:</a:t>
            </a:r>
          </a:p>
          <a:p>
            <a:pPr lvl="1">
              <a:lnSpc>
                <a:spcPct val="90000"/>
              </a:lnSpc>
              <a:buFont typeface="Wingdings" panose="05000000000000000000" pitchFamily="2" charset="2"/>
              <a:buChar char="Ø"/>
            </a:pPr>
            <a:r>
              <a:rPr lang="en-US" sz="1800" dirty="0">
                <a:solidFill>
                  <a:prstClr val="black"/>
                </a:solidFill>
              </a:rPr>
              <a:t>peas are small</a:t>
            </a:r>
          </a:p>
          <a:p>
            <a:pPr lvl="1">
              <a:lnSpc>
                <a:spcPct val="90000"/>
              </a:lnSpc>
              <a:buFont typeface="Wingdings" panose="05000000000000000000" pitchFamily="2" charset="2"/>
              <a:buChar char="Ø"/>
            </a:pPr>
            <a:r>
              <a:rPr lang="en-US" sz="1800" dirty="0">
                <a:solidFill>
                  <a:prstClr val="black"/>
                </a:solidFill>
              </a:rPr>
              <a:t>peas are easy to grow and a single pea plant can produce hundreds of offspring.</a:t>
            </a:r>
          </a:p>
          <a:p>
            <a:pPr marL="457200" lvl="1" indent="0">
              <a:lnSpc>
                <a:spcPct val="90000"/>
              </a:lnSpc>
              <a:buNone/>
            </a:pPr>
            <a:endParaRPr lang="en-US" sz="1800" dirty="0" smtClean="0">
              <a:solidFill>
                <a:prstClr val="black"/>
              </a:solidFill>
            </a:endParaRPr>
          </a:p>
          <a:p>
            <a:pPr lvl="0">
              <a:lnSpc>
                <a:spcPct val="90000"/>
              </a:lnSpc>
              <a:buFont typeface="Wingdings" panose="05000000000000000000" pitchFamily="2" charset="2"/>
              <a:buChar char="Ø"/>
            </a:pPr>
            <a:r>
              <a:rPr lang="en-US" sz="1800" dirty="0">
                <a:solidFill>
                  <a:prstClr val="black"/>
                </a:solidFill>
              </a:rPr>
              <a:t>Peas are called a “</a:t>
            </a:r>
            <a:r>
              <a:rPr lang="en-US" sz="1800" i="1" dirty="0">
                <a:solidFill>
                  <a:prstClr val="black"/>
                </a:solidFill>
              </a:rPr>
              <a:t>model system</a:t>
            </a:r>
            <a:r>
              <a:rPr lang="en-US" sz="1800" dirty="0">
                <a:solidFill>
                  <a:prstClr val="black"/>
                </a:solidFill>
              </a:rPr>
              <a:t>” because they are convenient to study and may tell how other organisms , including humans, actually function.</a:t>
            </a:r>
          </a:p>
          <a:p>
            <a:pPr lvl="0">
              <a:lnSpc>
                <a:spcPct val="90000"/>
              </a:lnSpc>
              <a:buFont typeface="Wingdings" panose="05000000000000000000" pitchFamily="2" charset="2"/>
              <a:buChar char="Ø"/>
            </a:pPr>
            <a:endParaRPr lang="en-US" sz="1800" dirty="0">
              <a:solidFill>
                <a:prstClr val="black"/>
              </a:solidFill>
            </a:endParaRPr>
          </a:p>
        </p:txBody>
      </p:sp>
      <p:sp>
        <p:nvSpPr>
          <p:cNvPr id="6" name="Content Placeholder 5"/>
          <p:cNvSpPr>
            <a:spLocks noGrp="1"/>
          </p:cNvSpPr>
          <p:nvPr>
            <p:ph sz="half" idx="2"/>
          </p:nvPr>
        </p:nvSpPr>
        <p:spPr>
          <a:xfrm>
            <a:off x="5257800" y="1600200"/>
            <a:ext cx="3429000" cy="4525963"/>
          </a:xfrm>
        </p:spPr>
        <p:txBody>
          <a:bodyPr>
            <a:normAutofit lnSpcReduction="10000"/>
          </a:bodyPr>
          <a:lstStyle/>
          <a:p>
            <a:endParaRPr lang="en-US" dirty="0"/>
          </a:p>
        </p:txBody>
      </p:sp>
      <p:pic>
        <p:nvPicPr>
          <p:cNvPr id="9220" name="Picture 4" descr="mendal"/>
          <p:cNvPicPr>
            <a:picLocks noChangeAspect="1" noChangeArrowheads="1"/>
          </p:cNvPicPr>
          <p:nvPr/>
        </p:nvPicPr>
        <p:blipFill>
          <a:blip r:embed="rId3" cstate="print"/>
          <a:srcRect/>
          <a:stretch>
            <a:fillRect/>
          </a:stretch>
        </p:blipFill>
        <p:spPr bwMode="auto">
          <a:xfrm>
            <a:off x="5257800" y="1676400"/>
            <a:ext cx="3200400" cy="4495800"/>
          </a:xfrm>
          <a:prstGeom prst="rect">
            <a:avLst/>
          </a:prstGeom>
          <a:noFill/>
          <a:ln w="9525">
            <a:noFill/>
            <a:miter lim="800000"/>
            <a:headEnd/>
            <a:tailEnd/>
          </a:ln>
        </p:spPr>
      </p:pic>
    </p:spTree>
    <p:extLst>
      <p:ext uri="{BB962C8B-B14F-4D97-AF65-F5344CB8AC3E}">
        <p14:creationId xmlns:p14="http://schemas.microsoft.com/office/powerpoint/2010/main" val="4304809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600200"/>
            <a:ext cx="8229600" cy="4953000"/>
          </a:xfrm>
        </p:spPr>
        <p:txBody>
          <a:bodyPr/>
          <a:lstStyle/>
          <a:p>
            <a:pPr eaLnBrk="1" hangingPunct="1">
              <a:buFont typeface="Wingdings" panose="05000000000000000000" pitchFamily="2" charset="2"/>
              <a:buChar char="Ø"/>
            </a:pPr>
            <a:r>
              <a:rPr lang="en-US" dirty="0" smtClean="0"/>
              <a:t>Two of the 46 chromosomes in the human genome are known as </a:t>
            </a:r>
            <a:r>
              <a:rPr lang="en-US" b="1" dirty="0" smtClean="0">
                <a:ln>
                  <a:solidFill>
                    <a:srgbClr val="FFFF00"/>
                  </a:solidFill>
                </a:ln>
              </a:rPr>
              <a:t>sex chromosomes</a:t>
            </a:r>
            <a:r>
              <a:rPr lang="en-US" b="1" dirty="0" smtClean="0"/>
              <a:t>.</a:t>
            </a:r>
          </a:p>
          <a:p>
            <a:pPr marL="109728" indent="0" eaLnBrk="1" hangingPunct="1"/>
            <a:endParaRPr lang="en-US" b="1" dirty="0" smtClean="0"/>
          </a:p>
          <a:p>
            <a:pPr eaLnBrk="1" hangingPunct="1">
              <a:buFont typeface="Wingdings" panose="05000000000000000000" pitchFamily="2" charset="2"/>
              <a:buChar char="Ø"/>
            </a:pPr>
            <a:r>
              <a:rPr lang="en-US" sz="3600" b="1" dirty="0" smtClean="0">
                <a:ln>
                  <a:solidFill>
                    <a:srgbClr val="FFFF00"/>
                  </a:solidFill>
                </a:ln>
              </a:rPr>
              <a:t>Male – XY  </a:t>
            </a:r>
            <a:r>
              <a:rPr lang="en-US" sz="3600" b="1" dirty="0" smtClean="0"/>
              <a:t>- 50% of sperm cells carry  X chromosomes and 50% of sperm cells carry  Y chromosomes</a:t>
            </a:r>
          </a:p>
          <a:p>
            <a:pPr eaLnBrk="1" hangingPunct="1">
              <a:buFont typeface="Wingdings" panose="05000000000000000000" pitchFamily="2" charset="2"/>
              <a:buChar char="Ø"/>
            </a:pPr>
            <a:r>
              <a:rPr lang="en-US" sz="3600" b="1" dirty="0" smtClean="0">
                <a:ln>
                  <a:solidFill>
                    <a:srgbClr val="FFFF00"/>
                  </a:solidFill>
                </a:ln>
              </a:rPr>
              <a:t>Female – XX  - </a:t>
            </a:r>
            <a:r>
              <a:rPr lang="en-US" sz="3600" b="1" dirty="0" smtClean="0"/>
              <a:t>(all human eggs carry a single X chromosome</a:t>
            </a:r>
          </a:p>
        </p:txBody>
      </p:sp>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4900" b="1" dirty="0" smtClean="0"/>
              <a:t>14.1 Human Chromosomes</a:t>
            </a:r>
            <a:br>
              <a:rPr lang="en-US" sz="4900" b="1" dirty="0" smtClean="0"/>
            </a:br>
            <a:r>
              <a:rPr lang="en-US" b="1" dirty="0" smtClean="0"/>
              <a:t>Sex chromosomes</a:t>
            </a:r>
            <a:endParaRPr lang="en-US" b="1" dirty="0"/>
          </a:p>
        </p:txBody>
      </p:sp>
    </p:spTree>
    <p:extLst>
      <p:ext uri="{BB962C8B-B14F-4D97-AF65-F5344CB8AC3E}">
        <p14:creationId xmlns:p14="http://schemas.microsoft.com/office/powerpoint/2010/main" val="3796143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6172200" cy="4953000"/>
          </a:xfrm>
        </p:spPr>
      </p:pic>
      <p:sp>
        <p:nvSpPr>
          <p:cNvPr id="2" name="Title 1"/>
          <p:cNvSpPr>
            <a:spLocks noGrp="1"/>
          </p:cNvSpPr>
          <p:nvPr>
            <p:ph type="title"/>
          </p:nvPr>
        </p:nvSpPr>
        <p:spPr>
          <a:xfrm>
            <a:off x="304800" y="228600"/>
            <a:ext cx="8686800" cy="1219200"/>
          </a:xfrm>
        </p:spPr>
        <p:txBody>
          <a:bodyPr>
            <a:normAutofit fontScale="90000"/>
          </a:bodyPr>
          <a:lstStyle/>
          <a:p>
            <a:r>
              <a:rPr lang="en-US" dirty="0" smtClean="0"/>
              <a:t>          14.1 </a:t>
            </a:r>
            <a:r>
              <a:rPr lang="en-US" dirty="0"/>
              <a:t>Human Chromosomes</a:t>
            </a:r>
            <a:br>
              <a:rPr lang="en-US" dirty="0"/>
            </a:br>
            <a:r>
              <a:rPr lang="en-US" dirty="0" smtClean="0"/>
              <a:t>                 Sex </a:t>
            </a:r>
            <a:r>
              <a:rPr lang="en-US" dirty="0"/>
              <a:t>chromosomes</a:t>
            </a:r>
          </a:p>
        </p:txBody>
      </p:sp>
      <p:sp>
        <p:nvSpPr>
          <p:cNvPr id="5" name="TextBox 4"/>
          <p:cNvSpPr txBox="1"/>
          <p:nvPr/>
        </p:nvSpPr>
        <p:spPr>
          <a:xfrm>
            <a:off x="7162800" y="3124200"/>
            <a:ext cx="1676400" cy="2585323"/>
          </a:xfrm>
          <a:prstGeom prst="rect">
            <a:avLst/>
          </a:prstGeom>
          <a:noFill/>
        </p:spPr>
        <p:txBody>
          <a:bodyPr wrap="square" rtlCol="0">
            <a:spAutoFit/>
          </a:bodyPr>
          <a:lstStyle/>
          <a:p>
            <a:pPr fontAlgn="base">
              <a:spcBef>
                <a:spcPct val="0"/>
              </a:spcBef>
              <a:spcAft>
                <a:spcPct val="0"/>
              </a:spcAft>
            </a:pPr>
            <a:r>
              <a:rPr lang="en-US" b="1" dirty="0">
                <a:solidFill>
                  <a:prstClr val="black"/>
                </a:solidFill>
                <a:latin typeface="Arial" charset="0"/>
              </a:rPr>
              <a:t>As you can see, this is the reason why males and females are born in roughly a 50:50 ratio.</a:t>
            </a:r>
          </a:p>
          <a:p>
            <a:pPr fontAlgn="base">
              <a:spcBef>
                <a:spcPct val="0"/>
              </a:spcBef>
              <a:spcAft>
                <a:spcPct val="0"/>
              </a:spcAft>
            </a:pPr>
            <a:endParaRPr lang="en-US" dirty="0">
              <a:solidFill>
                <a:prstClr val="black"/>
              </a:solidFill>
              <a:latin typeface="Arial" charset="0"/>
            </a:endParaRPr>
          </a:p>
        </p:txBody>
      </p:sp>
    </p:spTree>
    <p:extLst>
      <p:ext uri="{BB962C8B-B14F-4D97-AF65-F5344CB8AC3E}">
        <p14:creationId xmlns:p14="http://schemas.microsoft.com/office/powerpoint/2010/main" val="40665012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2209800"/>
            <a:ext cx="8229600" cy="3962400"/>
          </a:xfrm>
        </p:spPr>
        <p:txBody>
          <a:bodyPr/>
          <a:lstStyle/>
          <a:p>
            <a:pPr eaLnBrk="1" hangingPunct="1">
              <a:buFont typeface="Wingdings" panose="05000000000000000000" pitchFamily="2" charset="2"/>
              <a:buChar char="Ø"/>
            </a:pPr>
            <a:r>
              <a:rPr lang="en-US" b="1" dirty="0" smtClean="0"/>
              <a:t>Remaining 44 chromosomes are </a:t>
            </a:r>
            <a:r>
              <a:rPr lang="en-US" b="1" dirty="0" smtClean="0">
                <a:ln>
                  <a:solidFill>
                    <a:srgbClr val="FFFF00"/>
                  </a:solidFill>
                </a:ln>
              </a:rPr>
              <a:t>autosomes</a:t>
            </a:r>
            <a:r>
              <a:rPr lang="en-US" b="1" dirty="0" smtClean="0"/>
              <a:t>.</a:t>
            </a:r>
          </a:p>
          <a:p>
            <a:pPr lvl="1" eaLnBrk="1" hangingPunct="1">
              <a:buFont typeface="Wingdings" panose="05000000000000000000" pitchFamily="2" charset="2"/>
              <a:buChar char="v"/>
            </a:pPr>
            <a:r>
              <a:rPr lang="en-US" b="1" dirty="0" smtClean="0"/>
              <a:t>44 autosomes + 2 sex chromosomes = 46 chromosomes</a:t>
            </a:r>
          </a:p>
          <a:p>
            <a:pPr lvl="1" eaLnBrk="1" hangingPunct="1">
              <a:buFont typeface="Wingdings" panose="05000000000000000000" pitchFamily="2" charset="2"/>
              <a:buChar char="v"/>
            </a:pPr>
            <a:r>
              <a:rPr lang="en-US" b="1" dirty="0" smtClean="0"/>
              <a:t>To summarize the total number of chromosomes present in a human cell – both autosomes and sex chromosomes – biologists write:</a:t>
            </a:r>
          </a:p>
          <a:p>
            <a:pPr lvl="4" eaLnBrk="1" hangingPunct="1">
              <a:buFont typeface="Wingdings" panose="05000000000000000000" pitchFamily="2" charset="2"/>
              <a:buChar char="v"/>
            </a:pPr>
            <a:r>
              <a:rPr lang="en-US" sz="2800" b="1" dirty="0" smtClean="0"/>
              <a:t>46, XX for females</a:t>
            </a:r>
          </a:p>
          <a:p>
            <a:pPr lvl="4" eaLnBrk="1" hangingPunct="1">
              <a:buFont typeface="Wingdings" panose="05000000000000000000" pitchFamily="2" charset="2"/>
              <a:buChar char="v"/>
            </a:pPr>
            <a:r>
              <a:rPr lang="en-US" sz="2800" b="1" dirty="0" smtClean="0"/>
              <a:t>46,XY for males</a:t>
            </a:r>
            <a:endParaRPr lang="en-US" sz="2800" b="1" dirty="0"/>
          </a:p>
          <a:p>
            <a:pPr lvl="6">
              <a:buFont typeface="Wingdings" panose="05000000000000000000" pitchFamily="2" charset="2"/>
              <a:buChar char="v"/>
            </a:pPr>
            <a:endParaRPr lang="en-US" sz="3200" dirty="0" smtClean="0"/>
          </a:p>
        </p:txBody>
      </p:sp>
      <p:sp>
        <p:nvSpPr>
          <p:cNvPr id="2" name="Title 1"/>
          <p:cNvSpPr>
            <a:spLocks noGrp="1"/>
          </p:cNvSpPr>
          <p:nvPr>
            <p:ph type="title"/>
          </p:nvPr>
        </p:nvSpPr>
        <p:spPr>
          <a:xfrm>
            <a:off x="76200" y="76200"/>
            <a:ext cx="8991600" cy="1219200"/>
          </a:xfrm>
        </p:spPr>
        <p:txBody>
          <a:bodyPr>
            <a:normAutofit fontScale="90000"/>
          </a:bodyPr>
          <a:lstStyle/>
          <a:p>
            <a:pPr algn="ctr" eaLnBrk="1" fontAlgn="auto" hangingPunct="1">
              <a:spcAft>
                <a:spcPts val="0"/>
              </a:spcAft>
              <a:defRPr/>
            </a:pPr>
            <a:r>
              <a:rPr lang="en-US" b="1" dirty="0" smtClean="0"/>
              <a:t/>
            </a:r>
            <a:br>
              <a:rPr lang="en-US" b="1" dirty="0" smtClean="0"/>
            </a:br>
            <a:r>
              <a:rPr lang="en-US" b="1" dirty="0" smtClean="0"/>
              <a:t>14.1 </a:t>
            </a:r>
            <a:r>
              <a:rPr lang="en-US" b="1" dirty="0"/>
              <a:t>Human Chromosomes</a:t>
            </a:r>
            <a:br>
              <a:rPr lang="en-US" b="1" dirty="0"/>
            </a:br>
            <a:r>
              <a:rPr lang="en-US" dirty="0"/>
              <a:t>Autosomal </a:t>
            </a:r>
            <a:r>
              <a:rPr lang="en-US" dirty="0" smtClean="0"/>
              <a:t>Chromosomes (Autosomes)</a:t>
            </a:r>
            <a:endParaRPr lang="en-US" dirty="0"/>
          </a:p>
        </p:txBody>
      </p:sp>
    </p:spTree>
    <p:extLst>
      <p:ext uri="{BB962C8B-B14F-4D97-AF65-F5344CB8AC3E}">
        <p14:creationId xmlns:p14="http://schemas.microsoft.com/office/powerpoint/2010/main" val="19928157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t>Patterns of Heredity </a:t>
            </a:r>
            <a:br>
              <a:rPr lang="en-US" b="1" dirty="0" smtClean="0"/>
            </a:br>
            <a:r>
              <a:rPr lang="en-US" b="1" dirty="0" smtClean="0"/>
              <a:t>and Human Genetics</a:t>
            </a:r>
            <a:endParaRPr lang="en-US" b="1" dirty="0"/>
          </a:p>
        </p:txBody>
      </p:sp>
      <p:sp>
        <p:nvSpPr>
          <p:cNvPr id="8" name="Subtitle 7"/>
          <p:cNvSpPr>
            <a:spLocks noGrp="1"/>
          </p:cNvSpPr>
          <p:nvPr>
            <p:ph type="subTitle" idx="1"/>
          </p:nvPr>
        </p:nvSpPr>
        <p:spPr/>
        <p:txBody>
          <a:bodyPr/>
          <a:lstStyle/>
          <a:p>
            <a:r>
              <a:rPr lang="en-US" b="1" dirty="0" smtClean="0">
                <a:solidFill>
                  <a:schemeClr val="tx2"/>
                </a:solidFill>
              </a:rPr>
              <a:t>Examples of Inherited </a:t>
            </a:r>
          </a:p>
          <a:p>
            <a:r>
              <a:rPr lang="en-US" b="1" dirty="0" smtClean="0">
                <a:solidFill>
                  <a:schemeClr val="tx2"/>
                </a:solidFill>
              </a:rPr>
              <a:t>Traits in Humans</a:t>
            </a:r>
            <a:endParaRPr lang="en-US" b="1" dirty="0">
              <a:solidFill>
                <a:schemeClr val="tx2"/>
              </a:solidFill>
            </a:endParaRPr>
          </a:p>
        </p:txBody>
      </p:sp>
    </p:spTree>
    <p:extLst>
      <p:ext uri="{BB962C8B-B14F-4D97-AF65-F5344CB8AC3E}">
        <p14:creationId xmlns:p14="http://schemas.microsoft.com/office/powerpoint/2010/main" val="35262264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Simple Dominant Traits</a:t>
            </a:r>
            <a:endParaRPr lang="en-US" sz="4800" b="1" dirty="0"/>
          </a:p>
        </p:txBody>
      </p:sp>
      <p:sp>
        <p:nvSpPr>
          <p:cNvPr id="5" name="Text Placeholder 4"/>
          <p:cNvSpPr>
            <a:spLocks noGrp="1"/>
          </p:cNvSpPr>
          <p:nvPr>
            <p:ph type="body" idx="1"/>
          </p:nvPr>
        </p:nvSpPr>
        <p:spPr/>
        <p:txBody>
          <a:bodyPr/>
          <a:lstStyle/>
          <a:p>
            <a:r>
              <a:rPr lang="en-US" dirty="0" smtClean="0"/>
              <a:t>                 Cleft Chin</a:t>
            </a:r>
            <a:endParaRPr lang="en-US" dirty="0"/>
          </a:p>
        </p:txBody>
      </p:sp>
      <p:pic>
        <p:nvPicPr>
          <p:cNvPr id="9" name="Content Placeholder 8" descr="cleft.jpg"/>
          <p:cNvPicPr>
            <a:picLocks noGrp="1" noChangeAspect="1"/>
          </p:cNvPicPr>
          <p:nvPr>
            <p:ph sz="half" idx="2"/>
          </p:nvPr>
        </p:nvPicPr>
        <p:blipFill>
          <a:blip r:embed="rId2" cstate="print"/>
          <a:stretch>
            <a:fillRect/>
          </a:stretch>
        </p:blipFill>
        <p:spPr>
          <a:xfrm>
            <a:off x="609600" y="2362200"/>
            <a:ext cx="3733800" cy="3657600"/>
          </a:xfrm>
        </p:spPr>
      </p:pic>
      <p:sp>
        <p:nvSpPr>
          <p:cNvPr id="7" name="Text Placeholder 6"/>
          <p:cNvSpPr>
            <a:spLocks noGrp="1"/>
          </p:cNvSpPr>
          <p:nvPr>
            <p:ph type="body" sz="quarter" idx="3"/>
          </p:nvPr>
        </p:nvSpPr>
        <p:spPr/>
        <p:txBody>
          <a:bodyPr/>
          <a:lstStyle/>
          <a:p>
            <a:r>
              <a:rPr lang="en-US" dirty="0" smtClean="0"/>
              <a:t>                   Dimples</a:t>
            </a:r>
            <a:endParaRPr lang="en-US" dirty="0"/>
          </a:p>
        </p:txBody>
      </p:sp>
      <p:pic>
        <p:nvPicPr>
          <p:cNvPr id="12" name="Content Placeholder 11" descr="dimples.jpg"/>
          <p:cNvPicPr>
            <a:picLocks noGrp="1" noChangeAspect="1"/>
          </p:cNvPicPr>
          <p:nvPr>
            <p:ph sz="quarter" idx="4"/>
          </p:nvPr>
        </p:nvPicPr>
        <p:blipFill>
          <a:blip r:embed="rId3" cstate="print"/>
          <a:stretch>
            <a:fillRect/>
          </a:stretch>
        </p:blipFill>
        <p:spPr>
          <a:xfrm>
            <a:off x="4800600" y="2438400"/>
            <a:ext cx="3810000" cy="3505200"/>
          </a:xfrm>
        </p:spPr>
      </p:pic>
    </p:spTree>
    <p:extLst>
      <p:ext uri="{BB962C8B-B14F-4D97-AF65-F5344CB8AC3E}">
        <p14:creationId xmlns:p14="http://schemas.microsoft.com/office/powerpoint/2010/main" val="670296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smtClean="0"/>
              <a:t>Simple Dominant Traits</a:t>
            </a:r>
            <a:endParaRPr lang="en-US" dirty="0"/>
          </a:p>
        </p:txBody>
      </p:sp>
      <p:sp>
        <p:nvSpPr>
          <p:cNvPr id="12" name="Text Placeholder 11"/>
          <p:cNvSpPr>
            <a:spLocks noGrp="1"/>
          </p:cNvSpPr>
          <p:nvPr>
            <p:ph type="body" idx="1"/>
          </p:nvPr>
        </p:nvSpPr>
        <p:spPr/>
        <p:txBody>
          <a:bodyPr/>
          <a:lstStyle/>
          <a:p>
            <a:r>
              <a:rPr lang="en-US" dirty="0" smtClean="0"/>
              <a:t>   Widow’s Peak Dominant</a:t>
            </a:r>
            <a:endParaRPr lang="en-US" dirty="0"/>
          </a:p>
        </p:txBody>
      </p:sp>
      <p:pic>
        <p:nvPicPr>
          <p:cNvPr id="8" name="Content Placeholder 7" descr="widowsPeak.jpg"/>
          <p:cNvPicPr>
            <a:picLocks noGrp="1" noChangeAspect="1"/>
          </p:cNvPicPr>
          <p:nvPr>
            <p:ph sz="half" idx="2"/>
          </p:nvPr>
        </p:nvPicPr>
        <p:blipFill>
          <a:blip r:embed="rId2" cstate="print"/>
          <a:stretch>
            <a:fillRect/>
          </a:stretch>
        </p:blipFill>
        <p:spPr>
          <a:xfrm>
            <a:off x="304800" y="2667000"/>
            <a:ext cx="4495800" cy="2438400"/>
          </a:xfrm>
        </p:spPr>
      </p:pic>
      <p:sp>
        <p:nvSpPr>
          <p:cNvPr id="13" name="Text Placeholder 12"/>
          <p:cNvSpPr>
            <a:spLocks noGrp="1"/>
          </p:cNvSpPr>
          <p:nvPr>
            <p:ph type="body" sz="quarter" idx="3"/>
          </p:nvPr>
        </p:nvSpPr>
        <p:spPr/>
        <p:txBody>
          <a:bodyPr>
            <a:normAutofit fontScale="77500" lnSpcReduction="20000"/>
          </a:bodyPr>
          <a:lstStyle/>
          <a:p>
            <a:r>
              <a:rPr lang="en-US" dirty="0" smtClean="0"/>
              <a:t>                     Earlobe Type </a:t>
            </a:r>
          </a:p>
          <a:p>
            <a:r>
              <a:rPr lang="en-US" dirty="0" smtClean="0"/>
              <a:t>Free/Detached Earlobes is dominant</a:t>
            </a:r>
            <a:endParaRPr lang="en-US" dirty="0"/>
          </a:p>
        </p:txBody>
      </p:sp>
      <p:pic>
        <p:nvPicPr>
          <p:cNvPr id="15" name="Content Placeholder 14" descr="earlobes.jpg"/>
          <p:cNvPicPr>
            <a:picLocks noGrp="1" noChangeAspect="1"/>
          </p:cNvPicPr>
          <p:nvPr>
            <p:ph sz="quarter" idx="4"/>
          </p:nvPr>
        </p:nvPicPr>
        <p:blipFill>
          <a:blip r:embed="rId3" cstate="print"/>
          <a:stretch>
            <a:fillRect/>
          </a:stretch>
        </p:blipFill>
        <p:spPr>
          <a:xfrm>
            <a:off x="4953000" y="2590800"/>
            <a:ext cx="3505200" cy="3581400"/>
          </a:xfrm>
        </p:spPr>
      </p:pic>
    </p:spTree>
    <p:extLst>
      <p:ext uri="{BB962C8B-B14F-4D97-AF65-F5344CB8AC3E}">
        <p14:creationId xmlns:p14="http://schemas.microsoft.com/office/powerpoint/2010/main" val="4297112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Simple Dominant Traits</a:t>
            </a:r>
            <a:endParaRPr lang="en-US" dirty="0"/>
          </a:p>
        </p:txBody>
      </p:sp>
      <p:sp>
        <p:nvSpPr>
          <p:cNvPr id="3" name="Text Placeholder 2"/>
          <p:cNvSpPr>
            <a:spLocks noGrp="1"/>
          </p:cNvSpPr>
          <p:nvPr>
            <p:ph type="body" idx="1"/>
          </p:nvPr>
        </p:nvSpPr>
        <p:spPr/>
        <p:txBody>
          <a:bodyPr/>
          <a:lstStyle/>
          <a:p>
            <a:r>
              <a:rPr lang="en-US" dirty="0" smtClean="0"/>
              <a:t>Hitchhiker’s Thumb Dominant</a:t>
            </a:r>
            <a:endParaRPr lang="en-US" dirty="0"/>
          </a:p>
        </p:txBody>
      </p:sp>
      <p:pic>
        <p:nvPicPr>
          <p:cNvPr id="7" name="Content Placeholder 6" descr="hitchthumb.jpg"/>
          <p:cNvPicPr>
            <a:picLocks noGrp="1" noChangeAspect="1"/>
          </p:cNvPicPr>
          <p:nvPr>
            <p:ph sz="half" idx="2"/>
          </p:nvPr>
        </p:nvPicPr>
        <p:blipFill>
          <a:blip r:embed="rId2" cstate="print"/>
          <a:stretch>
            <a:fillRect/>
          </a:stretch>
        </p:blipFill>
        <p:spPr>
          <a:xfrm>
            <a:off x="762000" y="2895600"/>
            <a:ext cx="3581400" cy="2819400"/>
          </a:xfrm>
        </p:spPr>
      </p:pic>
      <p:sp>
        <p:nvSpPr>
          <p:cNvPr id="5" name="Text Placeholder 4"/>
          <p:cNvSpPr>
            <a:spLocks noGrp="1"/>
          </p:cNvSpPr>
          <p:nvPr>
            <p:ph type="body" sz="quarter" idx="3"/>
          </p:nvPr>
        </p:nvSpPr>
        <p:spPr/>
        <p:txBody>
          <a:bodyPr/>
          <a:lstStyle/>
          <a:p>
            <a:r>
              <a:rPr lang="en-US" dirty="0" smtClean="0"/>
              <a:t>“Straight” Thumb Recessive</a:t>
            </a:r>
            <a:endParaRPr lang="en-US" dirty="0"/>
          </a:p>
        </p:txBody>
      </p:sp>
      <p:pic>
        <p:nvPicPr>
          <p:cNvPr id="10" name="Content Placeholder 9" descr="thumb.jpg"/>
          <p:cNvPicPr>
            <a:picLocks noGrp="1" noChangeAspect="1"/>
          </p:cNvPicPr>
          <p:nvPr>
            <p:ph sz="quarter" idx="4"/>
          </p:nvPr>
        </p:nvPicPr>
        <p:blipFill>
          <a:blip r:embed="rId3" cstate="print"/>
          <a:stretch>
            <a:fillRect/>
          </a:stretch>
        </p:blipFill>
        <p:spPr>
          <a:xfrm>
            <a:off x="5029200" y="2819400"/>
            <a:ext cx="3124200" cy="2819400"/>
          </a:xfrm>
        </p:spPr>
      </p:pic>
    </p:spTree>
    <p:extLst>
      <p:ext uri="{BB962C8B-B14F-4D97-AF65-F5344CB8AC3E}">
        <p14:creationId xmlns:p14="http://schemas.microsoft.com/office/powerpoint/2010/main" val="21130324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14400"/>
          </a:xfrm>
        </p:spPr>
        <p:txBody>
          <a:bodyPr/>
          <a:lstStyle/>
          <a:p>
            <a:r>
              <a:rPr lang="en-US" b="1" dirty="0" smtClean="0"/>
              <a:t>Simple Dominant Traits</a:t>
            </a:r>
            <a:endParaRPr lang="en-US" dirty="0"/>
          </a:p>
        </p:txBody>
      </p:sp>
      <p:sp>
        <p:nvSpPr>
          <p:cNvPr id="8" name="Content Placeholder 7"/>
          <p:cNvSpPr>
            <a:spLocks noGrp="1"/>
          </p:cNvSpPr>
          <p:nvPr>
            <p:ph idx="1"/>
          </p:nvPr>
        </p:nvSpPr>
        <p:spPr>
          <a:xfrm>
            <a:off x="457200" y="838200"/>
            <a:ext cx="8229600" cy="5791200"/>
          </a:xfrm>
        </p:spPr>
        <p:txBody>
          <a:bodyPr>
            <a:normAutofit/>
          </a:bodyPr>
          <a:lstStyle/>
          <a:p>
            <a:pPr>
              <a:buNone/>
            </a:pPr>
            <a:r>
              <a:rPr lang="en-US" dirty="0" smtClean="0"/>
              <a:t>    </a:t>
            </a:r>
            <a:r>
              <a:rPr lang="en-US" b="1" dirty="0" smtClean="0"/>
              <a:t>Other Simple Dominant Traits in Humans</a:t>
            </a:r>
            <a:endParaRPr lang="en-US" b="1" dirty="0"/>
          </a:p>
          <a:p>
            <a:pPr>
              <a:buFont typeface="Wingdings" pitchFamily="2" charset="2"/>
              <a:buChar char="Ø"/>
            </a:pPr>
            <a:r>
              <a:rPr lang="en-US" sz="2800" dirty="0" smtClean="0"/>
              <a:t>Almond-shaped eyes </a:t>
            </a:r>
            <a:r>
              <a:rPr lang="en-US" sz="2800" dirty="0" err="1" smtClean="0"/>
              <a:t>vs</a:t>
            </a:r>
            <a:r>
              <a:rPr lang="en-US" sz="2800" dirty="0" smtClean="0"/>
              <a:t> round eyes</a:t>
            </a:r>
          </a:p>
          <a:p>
            <a:pPr>
              <a:buFont typeface="Wingdings" pitchFamily="2" charset="2"/>
              <a:buChar char="Ø"/>
            </a:pPr>
            <a:r>
              <a:rPr lang="en-US" sz="2800" dirty="0" smtClean="0"/>
              <a:t>Thick lips </a:t>
            </a:r>
            <a:r>
              <a:rPr lang="en-US" sz="2800" dirty="0" err="1" smtClean="0"/>
              <a:t>vs</a:t>
            </a:r>
            <a:r>
              <a:rPr lang="en-US" sz="2800" dirty="0" smtClean="0"/>
              <a:t> thin lips</a:t>
            </a:r>
          </a:p>
          <a:p>
            <a:pPr>
              <a:buFont typeface="Wingdings" pitchFamily="2" charset="2"/>
              <a:buChar char="Ø"/>
            </a:pPr>
            <a:r>
              <a:rPr lang="en-US" sz="2800" dirty="0" smtClean="0"/>
              <a:t>Presence of hair on middle section of fingers</a:t>
            </a:r>
          </a:p>
          <a:p>
            <a:pPr>
              <a:buFont typeface="Wingdings" pitchFamily="2" charset="2"/>
              <a:buChar char="Ø"/>
            </a:pPr>
            <a:r>
              <a:rPr lang="en-US" sz="2800" dirty="0" smtClean="0"/>
              <a:t>Brown eyes </a:t>
            </a:r>
            <a:r>
              <a:rPr lang="en-US" sz="2800" dirty="0" err="1" smtClean="0"/>
              <a:t>vs</a:t>
            </a:r>
            <a:r>
              <a:rPr lang="en-US" sz="2800" dirty="0" smtClean="0"/>
              <a:t> grey, green, hazel, blue eyes</a:t>
            </a:r>
          </a:p>
          <a:p>
            <a:pPr>
              <a:buFont typeface="Wingdings" pitchFamily="2" charset="2"/>
              <a:buChar char="Ø"/>
            </a:pPr>
            <a:r>
              <a:rPr lang="en-US" sz="2800" dirty="0" smtClean="0"/>
              <a:t>Freckles </a:t>
            </a:r>
            <a:r>
              <a:rPr lang="en-US" sz="2800" dirty="0" err="1" smtClean="0"/>
              <a:t>vs</a:t>
            </a:r>
            <a:r>
              <a:rPr lang="en-US" sz="2800" dirty="0" smtClean="0"/>
              <a:t> non-freckles</a:t>
            </a:r>
          </a:p>
          <a:p>
            <a:pPr>
              <a:buFont typeface="Wingdings" pitchFamily="2" charset="2"/>
              <a:buChar char="Ø"/>
            </a:pPr>
            <a:r>
              <a:rPr lang="en-US" sz="2800" dirty="0" smtClean="0"/>
              <a:t>Dark Hair </a:t>
            </a:r>
            <a:r>
              <a:rPr lang="en-US" sz="2800" dirty="0" err="1" smtClean="0"/>
              <a:t>vs</a:t>
            </a:r>
            <a:r>
              <a:rPr lang="en-US" sz="2800" dirty="0" smtClean="0"/>
              <a:t> blonde, light, or red hair</a:t>
            </a:r>
          </a:p>
          <a:p>
            <a:pPr>
              <a:buFont typeface="Wingdings" pitchFamily="2" charset="2"/>
              <a:buChar char="Ø"/>
            </a:pPr>
            <a:r>
              <a:rPr lang="en-US" sz="2800" dirty="0" smtClean="0"/>
              <a:t>Non-Red Hair </a:t>
            </a:r>
            <a:r>
              <a:rPr lang="en-US" sz="2800" dirty="0" err="1" smtClean="0"/>
              <a:t>vs</a:t>
            </a:r>
            <a:r>
              <a:rPr lang="en-US" sz="2800" dirty="0" smtClean="0"/>
              <a:t> Red Hair</a:t>
            </a:r>
          </a:p>
          <a:p>
            <a:pPr>
              <a:buFont typeface="Wingdings" pitchFamily="2" charset="2"/>
              <a:buChar char="Ø"/>
            </a:pPr>
            <a:r>
              <a:rPr lang="en-US" sz="2800" dirty="0" smtClean="0"/>
              <a:t>Normal Hearing and Speaking </a:t>
            </a:r>
            <a:r>
              <a:rPr lang="en-US" sz="2800" dirty="0" err="1" smtClean="0"/>
              <a:t>vs</a:t>
            </a:r>
            <a:r>
              <a:rPr lang="en-US" sz="2800" dirty="0" smtClean="0"/>
              <a:t> Deaf / </a:t>
            </a:r>
            <a:r>
              <a:rPr lang="en-US" sz="2800" dirty="0" err="1" smtClean="0"/>
              <a:t>Mutism</a:t>
            </a:r>
            <a:endParaRPr lang="en-US" sz="2800" dirty="0" smtClean="0"/>
          </a:p>
          <a:p>
            <a:pPr>
              <a:buFont typeface="Wingdings" pitchFamily="2" charset="2"/>
              <a:buChar char="Ø"/>
            </a:pPr>
            <a:r>
              <a:rPr lang="en-US" sz="2800" dirty="0" smtClean="0"/>
              <a:t>Normal pigmented skin </a:t>
            </a:r>
            <a:r>
              <a:rPr lang="en-US" sz="2800" dirty="0" err="1" smtClean="0"/>
              <a:t>vs</a:t>
            </a:r>
            <a:r>
              <a:rPr lang="en-US" sz="2800" dirty="0" smtClean="0"/>
              <a:t> albinism</a:t>
            </a:r>
          </a:p>
          <a:p>
            <a:pPr>
              <a:buFont typeface="Wingdings" pitchFamily="2" charset="2"/>
              <a:buChar char="Ø"/>
            </a:pPr>
            <a:r>
              <a:rPr lang="en-US" sz="2800" dirty="0" smtClean="0"/>
              <a:t>Normal blood clotting </a:t>
            </a:r>
            <a:r>
              <a:rPr lang="en-US" sz="2800" dirty="0" err="1" smtClean="0"/>
              <a:t>vs</a:t>
            </a:r>
            <a:r>
              <a:rPr lang="en-US" sz="2800" dirty="0" smtClean="0"/>
              <a:t> Hemophilia</a:t>
            </a:r>
          </a:p>
          <a:p>
            <a:pPr>
              <a:buFont typeface="Wingdings" pitchFamily="2" charset="2"/>
              <a:buChar char="Ø"/>
            </a:pPr>
            <a:endParaRPr lang="en-US" sz="2400" dirty="0" smtClean="0"/>
          </a:p>
          <a:p>
            <a:pPr>
              <a:buNone/>
            </a:pPr>
            <a:endParaRPr lang="en-US" dirty="0"/>
          </a:p>
        </p:txBody>
      </p:sp>
    </p:spTree>
    <p:extLst>
      <p:ext uri="{BB962C8B-B14F-4D97-AF65-F5344CB8AC3E}">
        <p14:creationId xmlns:p14="http://schemas.microsoft.com/office/powerpoint/2010/main" val="31761733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hdchrom.jpg"/>
          <p:cNvPicPr>
            <a:picLocks noChangeAspect="1" noChangeArrowheads="1"/>
          </p:cNvPicPr>
          <p:nvPr/>
        </p:nvPicPr>
        <p:blipFill>
          <a:blip r:embed="rId2" cstate="print"/>
          <a:srcRect/>
          <a:stretch>
            <a:fillRect/>
          </a:stretch>
        </p:blipFill>
        <p:spPr bwMode="auto">
          <a:xfrm>
            <a:off x="3962400" y="533400"/>
            <a:ext cx="2971800" cy="5791200"/>
          </a:xfrm>
          <a:prstGeom prst="rect">
            <a:avLst/>
          </a:prstGeom>
          <a:noFill/>
        </p:spPr>
      </p:pic>
      <p:sp>
        <p:nvSpPr>
          <p:cNvPr id="3" name="TextBox 2"/>
          <p:cNvSpPr txBox="1"/>
          <p:nvPr/>
        </p:nvSpPr>
        <p:spPr>
          <a:xfrm>
            <a:off x="304800" y="1066800"/>
            <a:ext cx="3276600" cy="2862322"/>
          </a:xfrm>
          <a:prstGeom prst="rect">
            <a:avLst/>
          </a:prstGeom>
          <a:noFill/>
        </p:spPr>
        <p:txBody>
          <a:bodyPr wrap="square" rtlCol="0">
            <a:spAutoFit/>
          </a:bodyPr>
          <a:lstStyle/>
          <a:p>
            <a:r>
              <a:rPr lang="en-US" sz="3600" b="1" dirty="0">
                <a:solidFill>
                  <a:prstClr val="black"/>
                </a:solidFill>
              </a:rPr>
              <a:t>The gene for Huntington’s Disease is </a:t>
            </a:r>
          </a:p>
          <a:p>
            <a:r>
              <a:rPr lang="en-US" sz="3600" b="1" dirty="0">
                <a:solidFill>
                  <a:prstClr val="black"/>
                </a:solidFill>
              </a:rPr>
              <a:t>found on Chromosome 4.</a:t>
            </a:r>
          </a:p>
        </p:txBody>
      </p:sp>
      <p:sp>
        <p:nvSpPr>
          <p:cNvPr id="5" name="Up Arrow 4"/>
          <p:cNvSpPr/>
          <p:nvPr/>
        </p:nvSpPr>
        <p:spPr>
          <a:xfrm rot="3705234">
            <a:off x="3840474" y="181002"/>
            <a:ext cx="161392" cy="27611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21319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utosomaldominant.jpg"/>
          <p:cNvPicPr>
            <a:picLocks noChangeAspect="1" noChangeArrowheads="1"/>
          </p:cNvPicPr>
          <p:nvPr/>
        </p:nvPicPr>
        <p:blipFill>
          <a:blip r:embed="rId2" cstate="print"/>
          <a:srcRect/>
          <a:stretch>
            <a:fillRect/>
          </a:stretch>
        </p:blipFill>
        <p:spPr bwMode="auto">
          <a:xfrm>
            <a:off x="2286000" y="152400"/>
            <a:ext cx="4114800" cy="6705600"/>
          </a:xfrm>
          <a:prstGeom prst="rect">
            <a:avLst/>
          </a:prstGeom>
          <a:noFill/>
        </p:spPr>
      </p:pic>
    </p:spTree>
    <p:extLst>
      <p:ext uri="{BB962C8B-B14F-4D97-AF65-F5344CB8AC3E}">
        <p14:creationId xmlns:p14="http://schemas.microsoft.com/office/powerpoint/2010/main" val="3416279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lgn="ct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r>
              <a:rPr lang="en-US" b="1" dirty="0" smtClean="0"/>
              <a:t/>
            </a:r>
            <a:br>
              <a:rPr lang="en-US" b="1" dirty="0" smtClean="0"/>
            </a:br>
            <a:r>
              <a:rPr lang="en-US" b="1" dirty="0" smtClean="0">
                <a:solidFill>
                  <a:srgbClr val="196681"/>
                </a:solidFill>
              </a:rPr>
              <a:t>The Role of Fertilization</a:t>
            </a:r>
          </a:p>
        </p:txBody>
      </p:sp>
      <p:sp>
        <p:nvSpPr>
          <p:cNvPr id="11267" name="Rectangle 3"/>
          <p:cNvSpPr>
            <a:spLocks noGrp="1" noChangeArrowheads="1"/>
          </p:cNvSpPr>
          <p:nvPr>
            <p:ph sz="half" idx="1"/>
          </p:nvPr>
        </p:nvSpPr>
        <p:spPr/>
        <p:txBody>
          <a:bodyPr/>
          <a:lstStyle/>
          <a:p>
            <a:pPr eaLnBrk="1" hangingPunct="1">
              <a:buFont typeface="Wingdings" pitchFamily="2" charset="2"/>
              <a:buNone/>
            </a:pPr>
            <a:endParaRPr lang="en-US" b="1" i="1" dirty="0" smtClean="0"/>
          </a:p>
          <a:p>
            <a:pPr eaLnBrk="1" hangingPunct="1">
              <a:buFont typeface="Wingdings" pitchFamily="2" charset="2"/>
              <a:buChar char="Ø"/>
            </a:pPr>
            <a:r>
              <a:rPr lang="en-US" dirty="0" smtClean="0"/>
              <a:t>During sexual reproduction, male and female reproductive cells join in a process known as </a:t>
            </a:r>
            <a:r>
              <a:rPr lang="en-US" b="1" dirty="0" smtClean="0">
                <a:ln>
                  <a:solidFill>
                    <a:srgbClr val="FFFF00"/>
                  </a:solidFill>
                </a:ln>
              </a:rPr>
              <a:t>fertilization</a:t>
            </a:r>
            <a:r>
              <a:rPr lang="en-US" b="1" dirty="0" smtClean="0"/>
              <a:t> </a:t>
            </a:r>
            <a:r>
              <a:rPr lang="en-US" dirty="0" smtClean="0"/>
              <a:t>to produce a new cell.</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2258219"/>
            <a:ext cx="3810000" cy="3209925"/>
          </a:xfrm>
        </p:spPr>
      </p:pic>
    </p:spTree>
    <p:extLst>
      <p:ext uri="{BB962C8B-B14F-4D97-AF65-F5344CB8AC3E}">
        <p14:creationId xmlns:p14="http://schemas.microsoft.com/office/powerpoint/2010/main" val="40438333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hdorgans.jpg"/>
          <p:cNvPicPr>
            <a:picLocks noChangeAspect="1" noChangeArrowheads="1"/>
          </p:cNvPicPr>
          <p:nvPr/>
        </p:nvPicPr>
        <p:blipFill>
          <a:blip r:embed="rId2" cstate="print"/>
          <a:srcRect/>
          <a:stretch>
            <a:fillRect/>
          </a:stretch>
        </p:blipFill>
        <p:spPr bwMode="auto">
          <a:xfrm>
            <a:off x="3733800" y="457200"/>
            <a:ext cx="5181600" cy="5867400"/>
          </a:xfrm>
          <a:prstGeom prst="rect">
            <a:avLst/>
          </a:prstGeom>
          <a:noFill/>
        </p:spPr>
      </p:pic>
      <p:sp>
        <p:nvSpPr>
          <p:cNvPr id="3" name="TextBox 2"/>
          <p:cNvSpPr txBox="1"/>
          <p:nvPr/>
        </p:nvSpPr>
        <p:spPr>
          <a:xfrm>
            <a:off x="228600" y="1828800"/>
            <a:ext cx="4191000" cy="4524315"/>
          </a:xfrm>
          <a:prstGeom prst="rect">
            <a:avLst/>
          </a:prstGeom>
          <a:noFill/>
        </p:spPr>
        <p:txBody>
          <a:bodyPr wrap="square" rtlCol="0">
            <a:spAutoFit/>
          </a:bodyPr>
          <a:lstStyle/>
          <a:p>
            <a:pPr>
              <a:buFont typeface="Wingdings" pitchFamily="2" charset="2"/>
              <a:buChar char="v"/>
            </a:pPr>
            <a:r>
              <a:rPr lang="en-US" dirty="0">
                <a:solidFill>
                  <a:prstClr val="black"/>
                </a:solidFill>
              </a:rPr>
              <a:t> A neurodegenerative genetic disorder</a:t>
            </a:r>
          </a:p>
          <a:p>
            <a:pPr>
              <a:buFont typeface="Wingdings" pitchFamily="2" charset="2"/>
              <a:buChar char="v"/>
            </a:pPr>
            <a:r>
              <a:rPr lang="en-US" dirty="0">
                <a:solidFill>
                  <a:prstClr val="black"/>
                </a:solidFill>
              </a:rPr>
              <a:t> Leads to cognitive decline &amp; dementia</a:t>
            </a:r>
          </a:p>
          <a:p>
            <a:pPr>
              <a:buFont typeface="Wingdings" pitchFamily="2" charset="2"/>
              <a:buChar char="v"/>
            </a:pPr>
            <a:r>
              <a:rPr lang="en-US" dirty="0">
                <a:solidFill>
                  <a:prstClr val="black"/>
                </a:solidFill>
              </a:rPr>
              <a:t> Physical symptoms usually begin </a:t>
            </a:r>
          </a:p>
          <a:p>
            <a:r>
              <a:rPr lang="en-US" dirty="0">
                <a:solidFill>
                  <a:prstClr val="black"/>
                </a:solidFill>
              </a:rPr>
              <a:t>     between </a:t>
            </a:r>
            <a:r>
              <a:rPr lang="en-US" b="1" dirty="0">
                <a:solidFill>
                  <a:prstClr val="black"/>
                </a:solidFill>
              </a:rPr>
              <a:t>35 and 44 years of age</a:t>
            </a:r>
          </a:p>
          <a:p>
            <a:pPr>
              <a:buFont typeface="Wingdings" pitchFamily="2" charset="2"/>
              <a:buChar char="v"/>
            </a:pPr>
            <a:r>
              <a:rPr lang="en-US" dirty="0">
                <a:solidFill>
                  <a:prstClr val="black"/>
                </a:solidFill>
              </a:rPr>
              <a:t> Symptoms begin with gradual lack of </a:t>
            </a:r>
          </a:p>
          <a:p>
            <a:r>
              <a:rPr lang="en-US" dirty="0">
                <a:solidFill>
                  <a:prstClr val="black"/>
                </a:solidFill>
              </a:rPr>
              <a:t>     coordination until body movement </a:t>
            </a:r>
          </a:p>
          <a:p>
            <a:r>
              <a:rPr lang="en-US" dirty="0">
                <a:solidFill>
                  <a:prstClr val="black"/>
                </a:solidFill>
              </a:rPr>
              <a:t>     becomes jerky and uncoordinated</a:t>
            </a:r>
          </a:p>
          <a:p>
            <a:pPr>
              <a:buFont typeface="Wingdings" pitchFamily="2" charset="2"/>
              <a:buChar char="v"/>
            </a:pPr>
            <a:r>
              <a:rPr lang="en-US" dirty="0">
                <a:solidFill>
                  <a:prstClr val="black"/>
                </a:solidFill>
              </a:rPr>
              <a:t> Mental abilities generally decline </a:t>
            </a:r>
          </a:p>
          <a:p>
            <a:r>
              <a:rPr lang="en-US" dirty="0">
                <a:solidFill>
                  <a:prstClr val="black"/>
                </a:solidFill>
              </a:rPr>
              <a:t>     into dementia (loss of memory,     </a:t>
            </a:r>
          </a:p>
          <a:p>
            <a:r>
              <a:rPr lang="en-US" dirty="0">
                <a:solidFill>
                  <a:prstClr val="black"/>
                </a:solidFill>
              </a:rPr>
              <a:t>     thinking, speech, etc.)</a:t>
            </a:r>
          </a:p>
          <a:p>
            <a:pPr>
              <a:buFont typeface="Wingdings" pitchFamily="2" charset="2"/>
              <a:buChar char="v"/>
            </a:pPr>
            <a:r>
              <a:rPr lang="en-US" dirty="0">
                <a:solidFill>
                  <a:prstClr val="black"/>
                </a:solidFill>
              </a:rPr>
              <a:t> Life expectancy is around twenty years </a:t>
            </a:r>
          </a:p>
          <a:p>
            <a:r>
              <a:rPr lang="en-US" dirty="0">
                <a:solidFill>
                  <a:prstClr val="black"/>
                </a:solidFill>
              </a:rPr>
              <a:t>     after the onset of symptoms</a:t>
            </a:r>
          </a:p>
          <a:p>
            <a:pPr>
              <a:buFont typeface="Wingdings" pitchFamily="2" charset="2"/>
              <a:buChar char="v"/>
            </a:pPr>
            <a:r>
              <a:rPr lang="en-US" dirty="0">
                <a:solidFill>
                  <a:prstClr val="black"/>
                </a:solidFill>
              </a:rPr>
              <a:t> </a:t>
            </a:r>
            <a:r>
              <a:rPr lang="en-US" b="1" dirty="0">
                <a:solidFill>
                  <a:prstClr val="black"/>
                </a:solidFill>
              </a:rPr>
              <a:t>There is no cure for HD</a:t>
            </a:r>
          </a:p>
          <a:p>
            <a:pPr>
              <a:buFont typeface="Wingdings" pitchFamily="2" charset="2"/>
              <a:buChar char="v"/>
            </a:pPr>
            <a:r>
              <a:rPr lang="en-US" dirty="0">
                <a:solidFill>
                  <a:prstClr val="black"/>
                </a:solidFill>
              </a:rPr>
              <a:t> Full-time care is required in the latter </a:t>
            </a:r>
          </a:p>
          <a:p>
            <a:r>
              <a:rPr lang="en-US" dirty="0">
                <a:solidFill>
                  <a:prstClr val="black"/>
                </a:solidFill>
              </a:rPr>
              <a:t>     stages of the disease</a:t>
            </a:r>
          </a:p>
          <a:p>
            <a:pPr>
              <a:buFont typeface="Wingdings" pitchFamily="2" charset="2"/>
              <a:buChar char="v"/>
            </a:pPr>
            <a:endParaRPr lang="en-US" dirty="0">
              <a:solidFill>
                <a:prstClr val="black"/>
              </a:solidFill>
            </a:endParaRPr>
          </a:p>
        </p:txBody>
      </p:sp>
    </p:spTree>
    <p:extLst>
      <p:ext uri="{BB962C8B-B14F-4D97-AF65-F5344CB8AC3E}">
        <p14:creationId xmlns:p14="http://schemas.microsoft.com/office/powerpoint/2010/main" val="15925938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smtClean="0"/>
              <a:t>Genetic Pedigree Chart </a:t>
            </a:r>
            <a:br>
              <a:rPr lang="en-US" sz="3600" b="1" dirty="0" smtClean="0"/>
            </a:br>
            <a:r>
              <a:rPr lang="en-US" sz="3600" b="1" dirty="0" smtClean="0"/>
              <a:t>Huntington’s Disease</a:t>
            </a:r>
            <a:endParaRPr lang="en-US" sz="3600" b="1" dirty="0"/>
          </a:p>
        </p:txBody>
      </p:sp>
      <p:pic>
        <p:nvPicPr>
          <p:cNvPr id="5" name="Content Placeholder 4" descr="270px-Autosomal_Dominant_Pedigree_Chart2_svg.png"/>
          <p:cNvPicPr>
            <a:picLocks noGrp="1" noChangeAspect="1"/>
          </p:cNvPicPr>
          <p:nvPr>
            <p:ph idx="1"/>
          </p:nvPr>
        </p:nvPicPr>
        <p:blipFill>
          <a:blip r:embed="rId2" cstate="print"/>
          <a:stretch>
            <a:fillRect/>
          </a:stretch>
        </p:blipFill>
        <p:spPr>
          <a:xfrm>
            <a:off x="1752600" y="1600200"/>
            <a:ext cx="5715000" cy="4495799"/>
          </a:xfrm>
        </p:spPr>
      </p:pic>
    </p:spTree>
    <p:extLst>
      <p:ext uri="{BB962C8B-B14F-4D97-AF65-F5344CB8AC3E}">
        <p14:creationId xmlns:p14="http://schemas.microsoft.com/office/powerpoint/2010/main" val="4186615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endParaRPr lang="en-US" dirty="0" smtClean="0"/>
          </a:p>
        </p:txBody>
      </p:sp>
      <p:sp>
        <p:nvSpPr>
          <p:cNvPr id="12291" name="Rectangle 3"/>
          <p:cNvSpPr>
            <a:spLocks noGrp="1" noChangeArrowheads="1"/>
          </p:cNvSpPr>
          <p:nvPr>
            <p:ph idx="1"/>
          </p:nvPr>
        </p:nvSpPr>
        <p:spPr/>
        <p:txBody>
          <a:bodyPr/>
          <a:lstStyle/>
          <a:p>
            <a:pPr eaLnBrk="1" hangingPunct="1">
              <a:buFont typeface="Wingdings" pitchFamily="2" charset="2"/>
              <a:buChar char="Ø"/>
            </a:pPr>
            <a:r>
              <a:rPr lang="en-US" dirty="0" smtClean="0"/>
              <a:t>Mendel’s garden had several stocks of pea plants.  These plants were “True Breeding”</a:t>
            </a:r>
          </a:p>
          <a:p>
            <a:pPr eaLnBrk="1" hangingPunct="1">
              <a:buFont typeface="Wingdings" pitchFamily="2" charset="2"/>
              <a:buNone/>
            </a:pPr>
            <a:r>
              <a:rPr lang="en-US" dirty="0" smtClean="0"/>
              <a:t>	(self-pollinating, produce identical offspring)</a:t>
            </a:r>
          </a:p>
          <a:p>
            <a:pPr eaLnBrk="1" hangingPunct="1">
              <a:buFont typeface="Wingdings" pitchFamily="2" charset="2"/>
              <a:buNone/>
            </a:pPr>
            <a:endParaRPr lang="en-US" dirty="0" smtClean="0"/>
          </a:p>
          <a:p>
            <a:pPr eaLnBrk="1" hangingPunct="1">
              <a:buFont typeface="Wingdings" pitchFamily="2" charset="2"/>
              <a:buChar char="Ø"/>
            </a:pPr>
            <a:r>
              <a:rPr lang="en-US" dirty="0" smtClean="0"/>
              <a:t>In other words, the </a:t>
            </a:r>
            <a:r>
              <a:rPr lang="en-US" b="1" dirty="0" smtClean="0">
                <a:ln>
                  <a:solidFill>
                    <a:srgbClr val="FFFF00"/>
                  </a:solidFill>
                </a:ln>
              </a:rPr>
              <a:t>traits</a:t>
            </a:r>
            <a:r>
              <a:rPr lang="en-US" b="1" dirty="0" smtClean="0"/>
              <a:t> </a:t>
            </a:r>
            <a:r>
              <a:rPr lang="en-US" dirty="0" smtClean="0"/>
              <a:t>(specific characteristics) of each generation would be the same.</a:t>
            </a:r>
          </a:p>
        </p:txBody>
      </p:sp>
    </p:spTree>
    <p:extLst>
      <p:ext uri="{BB962C8B-B14F-4D97-AF65-F5344CB8AC3E}">
        <p14:creationId xmlns:p14="http://schemas.microsoft.com/office/powerpoint/2010/main" val="64682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endParaRPr lang="en-US" dirty="0" smtClean="0"/>
          </a:p>
        </p:txBody>
      </p:sp>
      <p:sp>
        <p:nvSpPr>
          <p:cNvPr id="13315" name="Rectangle 3"/>
          <p:cNvSpPr>
            <a:spLocks noGrp="1" noChangeArrowheads="1"/>
          </p:cNvSpPr>
          <p:nvPr>
            <p:ph idx="1"/>
          </p:nvPr>
        </p:nvSpPr>
        <p:spPr>
          <a:xfrm>
            <a:off x="304800" y="1600200"/>
            <a:ext cx="8686800" cy="5105400"/>
          </a:xfrm>
        </p:spPr>
        <p:txBody>
          <a:bodyPr>
            <a:normAutofit lnSpcReduction="10000"/>
          </a:bodyPr>
          <a:lstStyle/>
          <a:p>
            <a:pPr eaLnBrk="1" hangingPunct="1">
              <a:lnSpc>
                <a:spcPct val="90000"/>
              </a:lnSpc>
              <a:buFont typeface="Wingdings" pitchFamily="2" charset="2"/>
              <a:buChar char="Ø"/>
            </a:pPr>
            <a:r>
              <a:rPr lang="en-US" dirty="0" smtClean="0"/>
              <a:t>To learn how these </a:t>
            </a:r>
            <a:r>
              <a:rPr lang="en-US" b="1" dirty="0" smtClean="0">
                <a:ln>
                  <a:solidFill>
                    <a:srgbClr val="FFFF00"/>
                  </a:solidFill>
                </a:ln>
              </a:rPr>
              <a:t>traits</a:t>
            </a:r>
            <a:r>
              <a:rPr lang="en-US" dirty="0" smtClean="0"/>
              <a:t> were determined, Mendel decided to “cross” his stock of true-breeding plants – he caused one plant to reproduce with another plant.</a:t>
            </a:r>
          </a:p>
          <a:p>
            <a:pPr eaLnBrk="1" hangingPunct="1">
              <a:lnSpc>
                <a:spcPct val="90000"/>
              </a:lnSpc>
              <a:buFont typeface="Wingdings" pitchFamily="2" charset="2"/>
              <a:buChar char="Ø"/>
            </a:pPr>
            <a:r>
              <a:rPr lang="en-US" dirty="0" smtClean="0"/>
              <a:t>He had to prevent self-pollination, so he cut away the pollen-bearing male parts of a flower.  Then he dusted the pollen from a different plant onto the female part of that flower.</a:t>
            </a:r>
          </a:p>
          <a:p>
            <a:pPr eaLnBrk="1" hangingPunct="1">
              <a:buFont typeface="Wingdings" pitchFamily="2" charset="2"/>
              <a:buChar char="Ø"/>
            </a:pPr>
            <a:r>
              <a:rPr lang="en-US" dirty="0" smtClean="0"/>
              <a:t>This process, known as “cross-pollination”,</a:t>
            </a:r>
          </a:p>
          <a:p>
            <a:pPr eaLnBrk="1" hangingPunct="1">
              <a:buNone/>
            </a:pPr>
            <a:r>
              <a:rPr lang="en-US" dirty="0" smtClean="0"/>
              <a:t>	allowed Mendel to breed plants with traits different from those of their parents.</a:t>
            </a:r>
          </a:p>
          <a:p>
            <a:pPr eaLnBrk="1" hangingPunct="1">
              <a:lnSpc>
                <a:spcPct val="90000"/>
              </a:lnSpc>
              <a:buFont typeface="Wingdings" pitchFamily="2" charset="2"/>
              <a:buChar char="Ø"/>
            </a:pPr>
            <a:endParaRPr lang="en-US" dirty="0" smtClean="0"/>
          </a:p>
        </p:txBody>
      </p:sp>
    </p:spTree>
    <p:extLst>
      <p:ext uri="{BB962C8B-B14F-4D97-AF65-F5344CB8AC3E}">
        <p14:creationId xmlns:p14="http://schemas.microsoft.com/office/powerpoint/2010/main" val="383496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normAutofit fontScale="90000"/>
          </a:bodyPr>
          <a:lstStyle/>
          <a:p>
            <a:pPr algn="ctr" eaLnBrk="1" hangingPunct="1"/>
            <a:r>
              <a:rPr lang="en-US" b="1" dirty="0" smtClean="0">
                <a:solidFill>
                  <a:srgbClr val="6E1486"/>
                </a:solidFill>
              </a:rPr>
              <a:t>11.1</a:t>
            </a:r>
            <a:r>
              <a:rPr lang="en-US" b="1" dirty="0" smtClean="0"/>
              <a:t> </a:t>
            </a:r>
            <a:r>
              <a:rPr lang="en-US" b="1" dirty="0" smtClean="0">
                <a:solidFill>
                  <a:srgbClr val="6E1486"/>
                </a:solidFill>
              </a:rPr>
              <a:t>The Work of </a:t>
            </a:r>
            <a:r>
              <a:rPr lang="en-US" b="1" dirty="0" err="1" smtClean="0">
                <a:solidFill>
                  <a:srgbClr val="6E1486"/>
                </a:solidFill>
              </a:rPr>
              <a:t>Gregor</a:t>
            </a:r>
            <a:r>
              <a:rPr lang="en-US" b="1" dirty="0" smtClean="0">
                <a:solidFill>
                  <a:srgbClr val="6E1486"/>
                </a:solidFill>
              </a:rPr>
              <a:t> Mendel</a:t>
            </a:r>
            <a:br>
              <a:rPr lang="en-US" b="1" dirty="0" smtClean="0">
                <a:solidFill>
                  <a:srgbClr val="6E1486"/>
                </a:solidFill>
              </a:rPr>
            </a:br>
            <a:r>
              <a:rPr lang="en-US" b="1" dirty="0" smtClean="0"/>
              <a:t>Cross Pollination</a:t>
            </a:r>
          </a:p>
        </p:txBody>
      </p:sp>
      <p:sp>
        <p:nvSpPr>
          <p:cNvPr id="15363" name="Rectangle 5"/>
          <p:cNvSpPr>
            <a:spLocks noGrp="1" noChangeArrowheads="1"/>
          </p:cNvSpPr>
          <p:nvPr>
            <p:ph idx="1"/>
          </p:nvPr>
        </p:nvSpPr>
        <p:spPr>
          <a:xfrm>
            <a:off x="457200" y="1447800"/>
            <a:ext cx="8229600" cy="4953000"/>
          </a:xfrm>
        </p:spPr>
        <p:txBody>
          <a:bodyPr/>
          <a:lstStyle/>
          <a:p>
            <a:pPr marL="0" indent="0" eaLnBrk="1" hangingPunct="1">
              <a:buNone/>
            </a:pPr>
            <a:endParaRPr lang="en-US" dirty="0" smtClean="0"/>
          </a:p>
        </p:txBody>
      </p:sp>
      <p:pic>
        <p:nvPicPr>
          <p:cNvPr id="15364" name="Picture 7" descr="cross_pollination_of_pea_plants_oversize"/>
          <p:cNvPicPr>
            <a:picLocks noChangeAspect="1" noChangeArrowheads="1"/>
          </p:cNvPicPr>
          <p:nvPr/>
        </p:nvPicPr>
        <p:blipFill>
          <a:blip r:embed="rId2" cstate="print"/>
          <a:srcRect/>
          <a:stretch>
            <a:fillRect/>
          </a:stretch>
        </p:blipFill>
        <p:spPr bwMode="auto">
          <a:xfrm>
            <a:off x="457200" y="1447800"/>
            <a:ext cx="8229600" cy="4909066"/>
          </a:xfrm>
          <a:prstGeom prst="rect">
            <a:avLst/>
          </a:prstGeom>
          <a:noFill/>
          <a:ln w="9525">
            <a:noFill/>
            <a:miter lim="800000"/>
            <a:headEnd/>
            <a:tailEnd/>
          </a:ln>
        </p:spPr>
      </p:pic>
      <p:sp>
        <p:nvSpPr>
          <p:cNvPr id="2" name="TextBox 1"/>
          <p:cNvSpPr txBox="1"/>
          <p:nvPr/>
        </p:nvSpPr>
        <p:spPr>
          <a:xfrm flipH="1">
            <a:off x="7391400" y="6321245"/>
            <a:ext cx="304800" cy="461665"/>
          </a:xfrm>
          <a:prstGeom prst="rect">
            <a:avLst/>
          </a:prstGeom>
          <a:noFill/>
        </p:spPr>
        <p:txBody>
          <a:bodyPr wrap="square" rtlCol="0">
            <a:spAutoFit/>
          </a:bodyPr>
          <a:lstStyle/>
          <a:p>
            <a:pPr algn="ctr"/>
            <a:r>
              <a:rPr lang="en-US" sz="2400" dirty="0">
                <a:ln>
                  <a:solidFill>
                    <a:srgbClr val="C00000"/>
                  </a:solidFill>
                </a:ln>
                <a:solidFill>
                  <a:prstClr val="black"/>
                </a:solidFill>
              </a:rPr>
              <a:t>1</a:t>
            </a:r>
          </a:p>
        </p:txBody>
      </p:sp>
      <p:sp>
        <p:nvSpPr>
          <p:cNvPr id="3" name="TextBox 2"/>
          <p:cNvSpPr txBox="1"/>
          <p:nvPr/>
        </p:nvSpPr>
        <p:spPr>
          <a:xfrm>
            <a:off x="3009900" y="6356866"/>
            <a:ext cx="342900" cy="461665"/>
          </a:xfrm>
          <a:prstGeom prst="rect">
            <a:avLst/>
          </a:prstGeom>
          <a:noFill/>
        </p:spPr>
        <p:txBody>
          <a:bodyPr wrap="square" rtlCol="0">
            <a:spAutoFit/>
          </a:bodyPr>
          <a:lstStyle/>
          <a:p>
            <a:r>
              <a:rPr lang="en-US" sz="2400" dirty="0">
                <a:ln>
                  <a:solidFill>
                    <a:srgbClr val="C00000"/>
                  </a:solidFill>
                </a:ln>
                <a:solidFill>
                  <a:prstClr val="black"/>
                </a:solidFill>
              </a:rPr>
              <a:t>2</a:t>
            </a:r>
          </a:p>
        </p:txBody>
      </p:sp>
      <p:cxnSp>
        <p:nvCxnSpPr>
          <p:cNvPr id="5" name="Straight Arrow Connector 4"/>
          <p:cNvCxnSpPr/>
          <p:nvPr/>
        </p:nvCxnSpPr>
        <p:spPr>
          <a:xfrm flipV="1">
            <a:off x="7543800" y="5181600"/>
            <a:ext cx="152400" cy="11396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2057400" y="4876800"/>
            <a:ext cx="10668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3276600" y="5105400"/>
            <a:ext cx="1143000" cy="1295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7372209"/>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2010</Words>
  <Application>Microsoft Office PowerPoint</Application>
  <PresentationFormat>On-screen Show (4:3)</PresentationFormat>
  <Paragraphs>337</Paragraphs>
  <Slides>61</Slides>
  <Notes>4</Notes>
  <HiddenSlides>0</HiddenSlides>
  <MMClips>0</MMClips>
  <ScaleCrop>false</ScaleCrop>
  <HeadingPairs>
    <vt:vector size="4" baseType="variant">
      <vt:variant>
        <vt:lpstr>Theme</vt:lpstr>
      </vt:variant>
      <vt:variant>
        <vt:i4>5</vt:i4>
      </vt:variant>
      <vt:variant>
        <vt:lpstr>Slide Titles</vt:lpstr>
      </vt:variant>
      <vt:variant>
        <vt:i4>61</vt:i4>
      </vt:variant>
    </vt:vector>
  </HeadingPairs>
  <TitlesOfParts>
    <vt:vector size="66" baseType="lpstr">
      <vt:lpstr>Office Theme</vt:lpstr>
      <vt:lpstr>2_Office Theme</vt:lpstr>
      <vt:lpstr>Concourse</vt:lpstr>
      <vt:lpstr>5_Office Theme</vt:lpstr>
      <vt:lpstr>6_Office Theme</vt:lpstr>
      <vt:lpstr>PowerPoint Presentation</vt:lpstr>
      <vt:lpstr> 11.1 The Work of Gregor Mendel Key Questions</vt:lpstr>
      <vt:lpstr>11.1 The Work of Gregor Mendel The Experiments of Gregor Mendel</vt:lpstr>
      <vt:lpstr>11.1 The Work of Gregor Mendel</vt:lpstr>
      <vt:lpstr>11.1 The Work of Gregor Mendel Gregor Mendel</vt:lpstr>
      <vt:lpstr>11.1 The Work of Gregor Mendel The Role of Fertilization</vt:lpstr>
      <vt:lpstr>11.1 The Work of Gregor Mendel</vt:lpstr>
      <vt:lpstr>11.1 The Work of Gregor Mendel</vt:lpstr>
      <vt:lpstr>11.1 The Work of Gregor Mendel Cross Pollination</vt:lpstr>
      <vt:lpstr>   11.1 The Work of Gregor Mendel</vt:lpstr>
      <vt:lpstr>11.1 The Work of Gregor Mendel Mendel’s 7 F1 Crosses on Pea Plants</vt:lpstr>
      <vt:lpstr>11.1 The Work of Gregor Mendel Some Latin…</vt:lpstr>
      <vt:lpstr>11.1 The Work of Gregor Mendel</vt:lpstr>
      <vt:lpstr>11.1 The Work of Gregor Mendel</vt:lpstr>
      <vt:lpstr>  11.1 The Work of Gregor Mendel</vt:lpstr>
      <vt:lpstr>Mendel’s Pea Plants                                        </vt:lpstr>
      <vt:lpstr>11.1 The Work of Gregor Mendel Segregation</vt:lpstr>
      <vt:lpstr>11.1 The Work of Gregor Mendel Results of F1 Cross</vt:lpstr>
      <vt:lpstr>11.1 The Work of Gregor Mendel Mendel figured out that…</vt:lpstr>
      <vt:lpstr>11.1 The Work of Gregor Mendel Segregation of Alleles</vt:lpstr>
      <vt:lpstr>  11.2 Applying Mendel’s Principles   </vt:lpstr>
      <vt:lpstr>11.2 Applying Mendel’s Principles Probability and Punnett Squares</vt:lpstr>
      <vt:lpstr>11.2 Applying Mendel’s Principles    Probability and Punnett Squares</vt:lpstr>
      <vt:lpstr>11.2 Applying Mendel’s Principles    Probability and Punnett Squares</vt:lpstr>
      <vt:lpstr>11.2 Applying Mendel’s Principles    Probability and Punnett Squares Punnett Square for Flower Color One Factor Cross Ratio 3:1 </vt:lpstr>
      <vt:lpstr>11.2 Applying Mendel’s Principles    Probability and Punnett Squares One Factor Cross</vt:lpstr>
      <vt:lpstr>11.2 Applying Mendel’s Principles Independent Assortment</vt:lpstr>
      <vt:lpstr>Two-factor Cross  (Ratio 9:3:3:1)</vt:lpstr>
      <vt:lpstr>            Two-factor Cross      Pea Pod Color and Pea Color </vt:lpstr>
      <vt:lpstr>11.2 Applying Mendel’s Principles    A Summary of Mendel’s Principles These Principles are…</vt:lpstr>
      <vt:lpstr>11.2 Applying Mendel’s Principles A Summary of Mendel’s Principles</vt:lpstr>
      <vt:lpstr>11.2 Applying Mendel’s Principles    Summary of Mendel’s Principles </vt:lpstr>
      <vt:lpstr>11.2 Applying Mendel’s Principles    Summary of Mendel’s Principles</vt:lpstr>
      <vt:lpstr>11.3  Other Patterns of Inheritance </vt:lpstr>
      <vt:lpstr>11.3  Other Patterns of Inheritance Incomplete Dominance</vt:lpstr>
      <vt:lpstr>11.3  Other Patterns of Inheritance</vt:lpstr>
      <vt:lpstr>11.3  Other Patterns of Inheritance Examples of Codominance</vt:lpstr>
      <vt:lpstr>11.3  Other Patterns of Inheritance Multiple Alleles</vt:lpstr>
      <vt:lpstr>11.3  Other Patterns of Inheritance Multiple Alleles</vt:lpstr>
      <vt:lpstr>11.3  Other Patterns of Inheritance Polygenic Traits</vt:lpstr>
      <vt:lpstr>11.3 Other Patterns of Inheritance Polygenic Traits</vt:lpstr>
      <vt:lpstr>11.3 Other Patterns of Inheritance Genes and the Environment</vt:lpstr>
      <vt:lpstr>11.3 Other Patterns of Inheritance Genes and the Environment</vt:lpstr>
      <vt:lpstr>11.3 Other Patterns of Inheritance Genes and the Environment</vt:lpstr>
      <vt:lpstr> CHAPTER 14 Human Heredity</vt:lpstr>
      <vt:lpstr>SMALL SAMPLE OF THE VARIATION THAT EXISTS AMONG HUMANS…</vt:lpstr>
      <vt:lpstr>14.1 Human Chromosomes</vt:lpstr>
      <vt:lpstr>       14.1 Human Chromosomes     Karyotypes</vt:lpstr>
      <vt:lpstr>14.1 Human Chromosomes Karyotypes</vt:lpstr>
      <vt:lpstr>14.1 Human Chromosomes Sex chromosomes</vt:lpstr>
      <vt:lpstr>          14.1 Human Chromosomes                  Sex chromosomes</vt:lpstr>
      <vt:lpstr> 14.1 Human Chromosomes Autosomal Chromosomes (Autosomes)</vt:lpstr>
      <vt:lpstr>Patterns of Heredity  and Human Genetics</vt:lpstr>
      <vt:lpstr>Simple Dominant Traits</vt:lpstr>
      <vt:lpstr>Simple Dominant Traits</vt:lpstr>
      <vt:lpstr>Simple Dominant Traits</vt:lpstr>
      <vt:lpstr>Simple Dominant Traits</vt:lpstr>
      <vt:lpstr>PowerPoint Presentation</vt:lpstr>
      <vt:lpstr>PowerPoint Presentation</vt:lpstr>
      <vt:lpstr>PowerPoint Presentation</vt:lpstr>
      <vt:lpstr>Genetic Pedigree Chart  Huntington’s Disease</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Work of Gregor Mendel Key Questions</dc:title>
  <dc:creator>Windows User</dc:creator>
  <cp:lastModifiedBy>Windows User</cp:lastModifiedBy>
  <cp:revision>14</cp:revision>
  <dcterms:created xsi:type="dcterms:W3CDTF">2015-04-14T16:54:12Z</dcterms:created>
  <dcterms:modified xsi:type="dcterms:W3CDTF">2015-05-04T17:07:32Z</dcterms:modified>
</cp:coreProperties>
</file>